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notesMasterIdLst>
    <p:notesMasterId r:id="rId33"/>
  </p:notesMasterIdLst>
  <p:sldIdLst>
    <p:sldId id="267" r:id="rId2"/>
    <p:sldId id="295" r:id="rId3"/>
    <p:sldId id="256" r:id="rId4"/>
    <p:sldId id="270" r:id="rId5"/>
    <p:sldId id="269" r:id="rId6"/>
    <p:sldId id="281" r:id="rId7"/>
    <p:sldId id="258" r:id="rId8"/>
    <p:sldId id="261" r:id="rId9"/>
    <p:sldId id="257" r:id="rId10"/>
    <p:sldId id="282" r:id="rId11"/>
    <p:sldId id="263" r:id="rId12"/>
    <p:sldId id="264" r:id="rId13"/>
    <p:sldId id="276" r:id="rId14"/>
    <p:sldId id="284" r:id="rId15"/>
    <p:sldId id="283" r:id="rId16"/>
    <p:sldId id="285" r:id="rId17"/>
    <p:sldId id="274" r:id="rId18"/>
    <p:sldId id="275" r:id="rId19"/>
    <p:sldId id="277" r:id="rId20"/>
    <p:sldId id="279" r:id="rId21"/>
    <p:sldId id="288" r:id="rId22"/>
    <p:sldId id="273" r:id="rId23"/>
    <p:sldId id="278" r:id="rId24"/>
    <p:sldId id="266" r:id="rId25"/>
    <p:sldId id="289" r:id="rId26"/>
    <p:sldId id="259" r:id="rId27"/>
    <p:sldId id="290" r:id="rId28"/>
    <p:sldId id="291" r:id="rId29"/>
    <p:sldId id="292" r:id="rId30"/>
    <p:sldId id="293" r:id="rId31"/>
    <p:sldId id="29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8388" autoAdjust="0"/>
  </p:normalViewPr>
  <p:slideViewPr>
    <p:cSldViewPr>
      <p:cViewPr>
        <p:scale>
          <a:sx n="59" d="100"/>
          <a:sy n="59" d="100"/>
        </p:scale>
        <p:origin x="-1602" y="-72"/>
      </p:cViewPr>
      <p:guideLst>
        <p:guide orient="horz" pos="2160"/>
        <p:guide pos="2880"/>
      </p:guideLst>
    </p:cSldViewPr>
  </p:slideViewPr>
  <p:outlineViewPr>
    <p:cViewPr>
      <p:scale>
        <a:sx n="33" d="100"/>
        <a:sy n="33" d="100"/>
      </p:scale>
      <p:origin x="258"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2BE96B-10D4-4184-9916-0A80C53FC0EE}" type="datetimeFigureOut">
              <a:rPr lang="en-US" smtClean="0"/>
              <a:pPr/>
              <a:t>5/28/2015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6FEFF4-2E17-496B-AF85-9C363968B99F}" type="slidenum">
              <a:rPr lang="en-US" smtClean="0"/>
              <a:pPr/>
              <a:t>‹#›</a:t>
            </a:fld>
            <a:endParaRPr lang="en-US"/>
          </a:p>
        </p:txBody>
      </p:sp>
    </p:spTree>
    <p:extLst>
      <p:ext uri="{BB962C8B-B14F-4D97-AF65-F5344CB8AC3E}">
        <p14:creationId xmlns:p14="http://schemas.microsoft.com/office/powerpoint/2010/main" val="2522019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We</a:t>
            </a:r>
            <a:r>
              <a:rPr lang="en-US" baseline="0" dirty="0" smtClean="0"/>
              <a:t> were asked by the WHO to answer this question for a 2014 conference of major world cities in </a:t>
            </a:r>
            <a:r>
              <a:rPr lang="en-US" baseline="0" dirty="0" err="1" smtClean="0"/>
              <a:t>Hyderbad</a:t>
            </a:r>
            <a:r>
              <a:rPr lang="en-US" baseline="0" dirty="0" smtClean="0"/>
              <a:t>, India.</a:t>
            </a:r>
            <a:br>
              <a:rPr lang="en-US" baseline="0" dirty="0" smtClean="0"/>
            </a:br>
            <a:r>
              <a:rPr lang="en-US" baseline="0" dirty="0" smtClean="0"/>
              <a:t>- We’re now working on it for publication, so this is emerging research, and we’d like to hear at the end of the presentation what would be useful to you.</a:t>
            </a:r>
            <a:br>
              <a:rPr lang="en-US" baseline="0" dirty="0" smtClean="0"/>
            </a:b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3</a:t>
            </a:fld>
            <a:endParaRPr lang="en-US"/>
          </a:p>
        </p:txBody>
      </p:sp>
    </p:spTree>
    <p:extLst>
      <p:ext uri="{BB962C8B-B14F-4D97-AF65-F5344CB8AC3E}">
        <p14:creationId xmlns:p14="http://schemas.microsoft.com/office/powerpoint/2010/main" val="797394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Presenters explaining where they’re coming from with this</a:t>
            </a:r>
          </a:p>
          <a:p>
            <a:pPr marL="0" indent="0">
              <a:buFontTx/>
              <a:buNone/>
            </a:pPr>
            <a:r>
              <a:rPr lang="en-US" baseline="0" dirty="0" smtClean="0"/>
              <a:t>Amy:</a:t>
            </a:r>
          </a:p>
          <a:p>
            <a:pPr marL="171450" indent="-171450">
              <a:buFontTx/>
              <a:buChar char="-"/>
            </a:pPr>
            <a:r>
              <a:rPr lang="en-US" baseline="0" dirty="0" smtClean="0"/>
              <a:t>Working in social services, seeing engagement processes that didn’t always lead somewhere concrete, and that at times hurt and disappointed people who had put some faith in it.</a:t>
            </a:r>
          </a:p>
          <a:p>
            <a:pPr marL="171450" indent="-171450">
              <a:buFontTx/>
              <a:buChar char="-"/>
            </a:pPr>
            <a:r>
              <a:rPr lang="en-US" baseline="0" dirty="0" smtClean="0"/>
              <a:t>Questions around the best way to engage (or not to engage) civic and radical energy of community members, frontline workers.</a:t>
            </a:r>
          </a:p>
          <a:p>
            <a:pPr marL="171450" indent="-171450">
              <a:buFontTx/>
              <a:buChar char="-"/>
            </a:pPr>
            <a:r>
              <a:rPr lang="en-US" baseline="0" dirty="0" smtClean="0"/>
              <a:t>Words that sounded good on the surface – like collaboration – sometimes turned out not to be so friendly.</a:t>
            </a:r>
          </a:p>
          <a:p>
            <a:pPr marL="171450" indent="-171450">
              <a:buFontTx/>
              <a:buChar char="-"/>
            </a:pPr>
            <a:r>
              <a:rPr lang="en-US" baseline="0" dirty="0" smtClean="0"/>
              <a:t>Positioning myself, and thinking about positioning myself, how invested I am in actually am in making change, will I water down certain discussions out of self-interest, when is it most constructive for me to stay out of it, etc. The same questions we have to ask about our institutions…</a:t>
            </a:r>
          </a:p>
          <a:p>
            <a:pPr marL="171450" indent="-171450">
              <a:buFontTx/>
              <a:buChar char="-"/>
            </a:pPr>
            <a:r>
              <a:rPr lang="en-US" baseline="0" dirty="0" smtClean="0"/>
              <a:t>So, wanted to work in research for awhile, to take some distance, and to be able to explore some of these processes, how they’re playing out in other jurisdictions, what they mean on a big picture level, etc.</a:t>
            </a:r>
            <a:br>
              <a:rPr lang="en-US" baseline="0" dirty="0" smtClean="0"/>
            </a:br>
            <a:endParaRPr lang="en-US" baseline="0" dirty="0" smtClean="0"/>
          </a:p>
          <a:p>
            <a:pPr marL="0" indent="0">
              <a:buFontTx/>
              <a:buNone/>
            </a:pPr>
            <a:r>
              <a:rPr lang="en-US" baseline="0" dirty="0" smtClean="0"/>
              <a:t>Dr. O’Campo</a:t>
            </a:r>
          </a:p>
          <a:p>
            <a:pPr marL="0" indent="0">
              <a:buFontTx/>
              <a:buNone/>
            </a:pPr>
            <a:r>
              <a:rPr lang="en-US" baseline="0" dirty="0" smtClean="0"/>
              <a:t>- Not able to make it as she’s teaching in the US right now, but she is a scientist, trained as an epidemiologist, so she is looking at evidence, looking for patterns, and the mechanisms behind what is happening. And very invested in making change.</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4</a:t>
            </a:fld>
            <a:endParaRPr lang="en-US"/>
          </a:p>
        </p:txBody>
      </p:sp>
    </p:spTree>
    <p:extLst>
      <p:ext uri="{BB962C8B-B14F-4D97-AF65-F5344CB8AC3E}">
        <p14:creationId xmlns:p14="http://schemas.microsoft.com/office/powerpoint/2010/main" val="195501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Very important to define terms – phrases like ‘health equity’ get used a lot, but what do we really mean when we say them? For the purposes of our research, we defined this as access to the social determinants of health for everyone, in the way that works for them/us (i.e. the ways that individuals and communities define both health and its determinants).</a:t>
            </a:r>
            <a:br>
              <a:rPr lang="en-US" baseline="0" dirty="0" smtClean="0"/>
            </a:br>
            <a:r>
              <a:rPr lang="en-US" baseline="0" dirty="0" smtClean="0"/>
              <a:t/>
            </a:r>
            <a:br>
              <a:rPr lang="en-US" baseline="0" dirty="0" smtClean="0"/>
            </a:br>
            <a:r>
              <a:rPr lang="en-US" baseline="0" dirty="0" smtClean="0"/>
              <a:t>- Even more important was how to define collaboration. In the question – we assumed the convener to be the city government, or a large organization. If this is the case, what does ‘collaboration’ mean when the terms of the collaboration are being set by a specific party? And, if they aren’t, which aspects of the process are mutable, and which aren’t? We decided to define collaboration as an equitable decision making process some or all aspects of which would be binding, and which had purvey over meaningful decisions/resources.</a:t>
            </a:r>
            <a:br>
              <a:rPr lang="en-US" baseline="0" dirty="0" smtClean="0"/>
            </a:br>
            <a:endParaRPr lang="en-US"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We also had to define what we meant by ‘stakeholders’ – particularly from the perspective of grassroots voices. Sometimes civil society is used as a blanket term, but what does this mean? There’s a good discussion about from Richard </a:t>
            </a:r>
            <a:r>
              <a:rPr lang="en-US" baseline="0" dirty="0" err="1" smtClean="0"/>
              <a:t>Pithouse</a:t>
            </a:r>
            <a:r>
              <a:rPr lang="en-US" baseline="0" dirty="0" smtClean="0"/>
              <a:t>, a South African academic, and Marcelo Lopes de Souza, an academic in Brazil. Non-governmental groups aren’t always grassroots, and grassroots groups/movements are not always progressive. So we were really thinking about how organizations can collaborate with grassroots, PROGRESSIVE, movements. And I think it’s okay and important to put this up front, including in our work as organizations. </a:t>
            </a:r>
            <a:br>
              <a:rPr lang="en-US" baseline="0" dirty="0" smtClean="0"/>
            </a:br>
            <a:r>
              <a:rPr lang="en-US" baseline="0" dirty="0" smtClean="0"/>
              <a:t/>
            </a:r>
            <a:br>
              <a:rPr lang="en-US" baseline="0" dirty="0" smtClean="0"/>
            </a:br>
            <a:r>
              <a:rPr lang="en-US" baseline="0" dirty="0" smtClean="0"/>
              <a:t>- We started by looking into different mechanisms – ways of bringing people together, ways of including diverse stakeholders, decision-making processes, we read many papers, had many conversations, etc. But…</a:t>
            </a:r>
            <a:br>
              <a:rPr lang="en-US" baseline="0"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5</a:t>
            </a:fld>
            <a:endParaRPr lang="en-US"/>
          </a:p>
        </p:txBody>
      </p:sp>
    </p:spTree>
    <p:extLst>
      <p:ext uri="{BB962C8B-B14F-4D97-AF65-F5344CB8AC3E}">
        <p14:creationId xmlns:p14="http://schemas.microsoft.com/office/powerpoint/2010/main" val="2782819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started by looking at WHO documents. </a:t>
            </a:r>
            <a:r>
              <a:rPr lang="en-US" sz="1200" b="0" i="0" u="none" strike="noStrike" kern="1200" baseline="0" dirty="0" smtClean="0">
                <a:solidFill>
                  <a:schemeClr val="tx1"/>
                </a:solidFill>
                <a:latin typeface="+mn-lt"/>
                <a:ea typeface="+mn-ea"/>
                <a:cs typeface="+mn-cs"/>
              </a:rPr>
              <a:t>We undertook a two-stage, iterative search process. During stage one, we selectively reviewed</a:t>
            </a:r>
          </a:p>
          <a:p>
            <a:r>
              <a:rPr lang="en-US" sz="1200" b="0" i="0" u="none" strike="noStrike" kern="1200" baseline="0" dirty="0" smtClean="0">
                <a:solidFill>
                  <a:schemeClr val="tx1"/>
                </a:solidFill>
                <a:latin typeface="+mn-lt"/>
                <a:ea typeface="+mn-ea"/>
                <a:cs typeface="+mn-cs"/>
              </a:rPr>
              <a:t>documents produced by the World Health Organization and related to the Commission on Social Determinants of Health (CDSH) – a project with the explicit mandate of reducing health inequities around the world.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addition, we reviewed two documents exploring the relationship between civil society and grassroots concerns and the post-2015 United Nations development agenda. In reviewing these documents, we attempted to identify broad barriers to implementation for equitable urban decision-making practices and/or related re-distributive policies.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r>
            <a:br>
              <a:rPr lang="en-US" sz="12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During stage two, we searched the literature to identify: A) the insights of critical scholars into productive sites of intersection between grassroots stakeholders and municipal governance processes; and, B) cases in which these intersections led to structural changes institutionalizing</a:t>
            </a:r>
          </a:p>
          <a:p>
            <a:r>
              <a:rPr lang="en-US" sz="1200" b="0" i="0" u="none" strike="noStrike" kern="1200" baseline="0" dirty="0" smtClean="0">
                <a:solidFill>
                  <a:schemeClr val="tx1"/>
                </a:solidFill>
                <a:latin typeface="+mn-lt"/>
                <a:ea typeface="+mn-ea"/>
                <a:cs typeface="+mn-cs"/>
              </a:rPr>
              <a:t>broad(</a:t>
            </a:r>
            <a:r>
              <a:rPr lang="en-US" sz="1200" b="0" i="0" u="none" strike="noStrike" kern="1200" baseline="0" dirty="0" err="1" smtClean="0">
                <a:solidFill>
                  <a:schemeClr val="tx1"/>
                </a:solidFill>
                <a:latin typeface="+mn-lt"/>
                <a:ea typeface="+mn-ea"/>
                <a:cs typeface="+mn-cs"/>
              </a:rPr>
              <a:t>er</a:t>
            </a:r>
            <a:r>
              <a:rPr lang="en-US" sz="1200" b="0" i="0" u="none" strike="noStrike" kern="1200" baseline="0" dirty="0" smtClean="0">
                <a:solidFill>
                  <a:schemeClr val="tx1"/>
                </a:solidFill>
                <a:latin typeface="+mn-lt"/>
                <a:ea typeface="+mn-ea"/>
                <a:cs typeface="+mn-cs"/>
              </a:rPr>
              <a:t>) stakeholder participation in urban governance. We also sought out literature which could serve to contextualize the results of the first stage of our search. We began by iteratively searching both grey and scholarly literature; our searches were based on our existing knowledge and, in many cases, informed by our local context (Toronto) and research context (Centre for Research on Inner City Health at St. Michael’s Hospital). We then searched the reference sections of relevant articles to identify additional sources.</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6</a:t>
            </a:fld>
            <a:endParaRPr lang="en-US"/>
          </a:p>
        </p:txBody>
      </p:sp>
    </p:spTree>
    <p:extLst>
      <p:ext uri="{BB962C8B-B14F-4D97-AF65-F5344CB8AC3E}">
        <p14:creationId xmlns:p14="http://schemas.microsoft.com/office/powerpoint/2010/main" val="1955019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We found in our reading that the major obstacles identified – including by WHO documents – weren’t a lack of technical solutions.</a:t>
            </a:r>
            <a:br>
              <a:rPr lang="en-US" baseline="0" dirty="0" smtClean="0"/>
            </a:br>
            <a:r>
              <a:rPr lang="en-US" baseline="0" dirty="0" smtClean="0"/>
              <a:t>- Instead, document after document listed a need to shift power relations in order to see equitable processes that would have the capacity to lead to health equity. </a:t>
            </a:r>
            <a:endParaRPr lang="en-US" dirty="0" smtClean="0"/>
          </a:p>
          <a:p>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7</a:t>
            </a:fld>
            <a:endParaRPr lang="en-US"/>
          </a:p>
        </p:txBody>
      </p:sp>
    </p:spTree>
    <p:extLst>
      <p:ext uri="{BB962C8B-B14F-4D97-AF65-F5344CB8AC3E}">
        <p14:creationId xmlns:p14="http://schemas.microsoft.com/office/powerpoint/2010/main" val="2793046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We found in our reading, however, that some of the major obstacles identified – including by WHO – weren’t a lack of technical solutions.</a:t>
            </a:r>
            <a:br>
              <a:rPr lang="en-US" baseline="0" dirty="0" smtClean="0"/>
            </a:br>
            <a:r>
              <a:rPr lang="en-US" baseline="0" dirty="0" smtClean="0"/>
              <a:t>- Instead, document after document listed a need to shift power relations in order to see equitable processes that would have the capacity to lead to health equity. </a:t>
            </a:r>
            <a:endParaRPr lang="en-US" dirty="0" smtClean="0"/>
          </a:p>
          <a:p>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8</a:t>
            </a:fld>
            <a:endParaRPr lang="en-US"/>
          </a:p>
        </p:txBody>
      </p:sp>
    </p:spTree>
    <p:extLst>
      <p:ext uri="{BB962C8B-B14F-4D97-AF65-F5344CB8AC3E}">
        <p14:creationId xmlns:p14="http://schemas.microsoft.com/office/powerpoint/2010/main" val="2793046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This</a:t>
            </a:r>
            <a:r>
              <a:rPr lang="en-US" baseline="0" dirty="0" smtClean="0"/>
              <a:t> will be well-known to all of you…</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10</a:t>
            </a:fld>
            <a:endParaRPr lang="en-US"/>
          </a:p>
        </p:txBody>
      </p:sp>
    </p:spTree>
    <p:extLst>
      <p:ext uri="{BB962C8B-B14F-4D97-AF65-F5344CB8AC3E}">
        <p14:creationId xmlns:p14="http://schemas.microsoft.com/office/powerpoint/2010/main" val="1955019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smtClean="0"/>
              <a:t>- It should be recognized that neoliberalism – cuts to social services, pressure to produce ‘numbers’ as opposed to measuring quality of interactions, etc. – is </a:t>
            </a:r>
            <a:r>
              <a:rPr lang="en-GB" sz="1200" kern="1200" dirty="0" smtClean="0">
                <a:solidFill>
                  <a:schemeClr val="tx1"/>
                </a:solidFill>
                <a:effectLst/>
                <a:latin typeface="+mn-lt"/>
                <a:ea typeface="+mn-ea"/>
                <a:cs typeface="+mn-cs"/>
              </a:rPr>
              <a:t>deeply intertwined with the overlapping dynamics described above, and in dynamic interaction with power relations as they play out in local contexts</a:t>
            </a:r>
          </a:p>
          <a:p>
            <a:pPr marL="171450" indent="-171450">
              <a:buFontTx/>
              <a:buChar char="-"/>
            </a:pPr>
            <a:r>
              <a:rPr lang="en-GB" sz="1200" kern="1200" dirty="0" smtClean="0">
                <a:solidFill>
                  <a:schemeClr val="tx1"/>
                </a:solidFill>
                <a:effectLst/>
                <a:latin typeface="+mn-lt"/>
                <a:ea typeface="+mn-ea"/>
                <a:cs typeface="+mn-cs"/>
              </a:rPr>
              <a:t>In</a:t>
            </a:r>
            <a:r>
              <a:rPr lang="en-GB" sz="1200" kern="1200" baseline="0" dirty="0" smtClean="0">
                <a:solidFill>
                  <a:schemeClr val="tx1"/>
                </a:solidFill>
                <a:effectLst/>
                <a:latin typeface="+mn-lt"/>
                <a:ea typeface="+mn-ea"/>
                <a:cs typeface="+mn-cs"/>
              </a:rPr>
              <a:t> the public sector, neo-liberalism can be a hard thing to talk about because we’re living it, we’re working in those structures, in some subtle (and unsubtle) ways we’re being asked to advance those agendas. So it’s a very delicate conversation to have in the context of our workplaces, but it’s one I believe we need to have, so we can be clear about what we’re doing, including when we initiate collaborations.</a:t>
            </a:r>
          </a:p>
          <a:p>
            <a:pPr marL="171450" indent="-171450">
              <a:buFontTx/>
              <a:buChar char="-"/>
            </a:pPr>
            <a:r>
              <a:rPr lang="en-GB" sz="1200" kern="1200" baseline="0" dirty="0" smtClean="0">
                <a:solidFill>
                  <a:schemeClr val="tx1"/>
                </a:solidFill>
                <a:effectLst/>
                <a:latin typeface="+mn-lt"/>
                <a:ea typeface="+mn-ea"/>
                <a:cs typeface="+mn-cs"/>
              </a:rPr>
              <a:t>All of the dynamics mentioned, like racism, like colonialism, we need space to investigate the ways in which we’re implicated in this as individuals – our different positions – and as institutions, so we can be clear about what we’re doing, what we’re participating in. </a:t>
            </a:r>
          </a:p>
          <a:p>
            <a:pPr marL="171450" indent="-171450">
              <a:buFontTx/>
              <a:buChar char="-"/>
            </a:pPr>
            <a:r>
              <a:rPr lang="en-GB" sz="1200" kern="1200" baseline="0" dirty="0" smtClean="0">
                <a:solidFill>
                  <a:schemeClr val="tx1"/>
                </a:solidFill>
                <a:effectLst/>
                <a:latin typeface="+mn-lt"/>
                <a:ea typeface="+mn-ea"/>
                <a:cs typeface="+mn-cs"/>
              </a:rPr>
              <a:t>Some clarity about all these dynamics is important to advancing a progressive agenda, to the degree that’s possible within institutional structures.</a:t>
            </a:r>
          </a:p>
          <a:p>
            <a:pPr marL="171450" indent="-171450">
              <a:buFontTx/>
              <a:buChar char="-"/>
            </a:pPr>
            <a:r>
              <a:rPr lang="en-GB" sz="1200" kern="1200" baseline="0" dirty="0" smtClean="0">
                <a:solidFill>
                  <a:schemeClr val="tx1"/>
                </a:solidFill>
                <a:effectLst/>
                <a:latin typeface="+mn-lt"/>
                <a:ea typeface="+mn-ea"/>
                <a:cs typeface="+mn-cs"/>
              </a:rPr>
              <a:t>And we’ll be making a specific argument for clarity later on.</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11</a:t>
            </a:fld>
            <a:endParaRPr lang="en-US"/>
          </a:p>
        </p:txBody>
      </p:sp>
    </p:spTree>
    <p:extLst>
      <p:ext uri="{BB962C8B-B14F-4D97-AF65-F5344CB8AC3E}">
        <p14:creationId xmlns:p14="http://schemas.microsoft.com/office/powerpoint/2010/main" val="905758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12</a:t>
            </a:fld>
            <a:endParaRPr lang="en-US"/>
          </a:p>
        </p:txBody>
      </p:sp>
    </p:spTree>
    <p:extLst>
      <p:ext uri="{BB962C8B-B14F-4D97-AF65-F5344CB8AC3E}">
        <p14:creationId xmlns:p14="http://schemas.microsoft.com/office/powerpoint/2010/main" val="1013098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Urban park in Naga City, Philippines</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13</a:t>
            </a:fld>
            <a:endParaRPr lang="en-US"/>
          </a:p>
        </p:txBody>
      </p:sp>
    </p:spTree>
    <p:extLst>
      <p:ext uri="{BB962C8B-B14F-4D97-AF65-F5344CB8AC3E}">
        <p14:creationId xmlns:p14="http://schemas.microsoft.com/office/powerpoint/2010/main" val="1302359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14</a:t>
            </a:fld>
            <a:endParaRPr lang="en-US"/>
          </a:p>
        </p:txBody>
      </p:sp>
    </p:spTree>
    <p:extLst>
      <p:ext uri="{BB962C8B-B14F-4D97-AF65-F5344CB8AC3E}">
        <p14:creationId xmlns:p14="http://schemas.microsoft.com/office/powerpoint/2010/main" val="1955019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About governance in Naga</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15</a:t>
            </a:fld>
            <a:endParaRPr lang="en-US"/>
          </a:p>
        </p:txBody>
      </p:sp>
    </p:spTree>
    <p:extLst>
      <p:ext uri="{BB962C8B-B14F-4D97-AF65-F5344CB8AC3E}">
        <p14:creationId xmlns:p14="http://schemas.microsoft.com/office/powerpoint/2010/main" val="1302359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About what led to the</a:t>
            </a:r>
            <a:r>
              <a:rPr lang="en-US" baseline="0" dirty="0" smtClean="0"/>
              <a:t> changes in governance.</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16</a:t>
            </a:fld>
            <a:endParaRPr lang="en-US"/>
          </a:p>
        </p:txBody>
      </p:sp>
    </p:spTree>
    <p:extLst>
      <p:ext uri="{BB962C8B-B14F-4D97-AF65-F5344CB8AC3E}">
        <p14:creationId xmlns:p14="http://schemas.microsoft.com/office/powerpoint/2010/main" val="130235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17</a:t>
            </a:fld>
            <a:endParaRPr lang="en-US"/>
          </a:p>
        </p:txBody>
      </p:sp>
    </p:spTree>
    <p:extLst>
      <p:ext uri="{BB962C8B-B14F-4D97-AF65-F5344CB8AC3E}">
        <p14:creationId xmlns:p14="http://schemas.microsoft.com/office/powerpoint/2010/main" val="1950937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lots</a:t>
            </a:r>
            <a:r>
              <a:rPr lang="en-US" baseline="0" dirty="0" smtClean="0"/>
              <a:t> of examples of this. They might not have led to institutionalized changes in urban governance processes (which was our benchmark), but there are countless examples of grassroots groups/social movements forcing change. It would be good to explore some of these together in the discussion.</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18</a:t>
            </a:fld>
            <a:endParaRPr lang="en-US"/>
          </a:p>
        </p:txBody>
      </p:sp>
    </p:spTree>
    <p:extLst>
      <p:ext uri="{BB962C8B-B14F-4D97-AF65-F5344CB8AC3E}">
        <p14:creationId xmlns:p14="http://schemas.microsoft.com/office/powerpoint/2010/main" val="1950937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Everyone has to evaluate the risks</a:t>
            </a:r>
            <a:r>
              <a:rPr lang="en-US" baseline="0" dirty="0" smtClean="0"/>
              <a:t> and benefits of ‘opting out’ of processes or resisting processes. It depends on people’s positions, and, of course, where you are. Resistance can result in people facing violence from the state. In different context people could lose jobs, or housing. At the other end of the spectrum is the risk of co-optation. In which progressive voices, movement, energy are folded into non-progressive processes. This process is very well-documented in the American context in a collection of essays called </a:t>
            </a:r>
            <a:r>
              <a:rPr lang="en-US" b="1" baseline="0" dirty="0" smtClean="0"/>
              <a:t>The Revolution Will Not Be Funded</a:t>
            </a:r>
            <a:r>
              <a:rPr lang="en-US" baseline="0" dirty="0" smtClean="0"/>
              <a:t>.</a:t>
            </a:r>
          </a:p>
          <a:p>
            <a:pPr marL="171450" indent="-171450">
              <a:buFontTx/>
              <a:buChar char="-"/>
            </a:pPr>
            <a:endParaRPr lang="en-US" baseline="0" dirty="0" smtClean="0"/>
          </a:p>
          <a:p>
            <a:pPr marL="171450" indent="-171450">
              <a:buFontTx/>
              <a:buChar char="-"/>
            </a:pPr>
            <a:r>
              <a:rPr lang="en-US" baseline="0" dirty="0" smtClean="0"/>
              <a:t>I think what’s important is this perception that powerful/institutional actors are saying they’re trying to ‘help,’ when so often they/we will resist change in a million subtle and unsubtle ways.</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19</a:t>
            </a:fld>
            <a:endParaRPr lang="en-US"/>
          </a:p>
        </p:txBody>
      </p:sp>
    </p:spTree>
    <p:extLst>
      <p:ext uri="{BB962C8B-B14F-4D97-AF65-F5344CB8AC3E}">
        <p14:creationId xmlns:p14="http://schemas.microsoft.com/office/powerpoint/2010/main" val="2598485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21</a:t>
            </a:fld>
            <a:endParaRPr lang="en-US"/>
          </a:p>
        </p:txBody>
      </p:sp>
    </p:spTree>
    <p:extLst>
      <p:ext uri="{BB962C8B-B14F-4D97-AF65-F5344CB8AC3E}">
        <p14:creationId xmlns:p14="http://schemas.microsoft.com/office/powerpoint/2010/main" val="1955019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Does the whole ladder have integrity? Of maybe just some of the rungs? Is it really a continuum?</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24</a:t>
            </a:fld>
            <a:endParaRPr lang="en-US"/>
          </a:p>
        </p:txBody>
      </p:sp>
    </p:spTree>
    <p:extLst>
      <p:ext uri="{BB962C8B-B14F-4D97-AF65-F5344CB8AC3E}">
        <p14:creationId xmlns:p14="http://schemas.microsoft.com/office/powerpoint/2010/main" val="3453344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Why we don’t like tips</a:t>
            </a:r>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25</a:t>
            </a:fld>
            <a:endParaRPr lang="en-US"/>
          </a:p>
        </p:txBody>
      </p:sp>
    </p:spTree>
    <p:extLst>
      <p:ext uri="{BB962C8B-B14F-4D97-AF65-F5344CB8AC3E}">
        <p14:creationId xmlns:p14="http://schemas.microsoft.com/office/powerpoint/2010/main" val="1955019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6FEFF4-2E17-496B-AF85-9C363968B99F}" type="slidenum">
              <a:rPr lang="en-US" smtClean="0"/>
              <a:pPr/>
              <a:t>26</a:t>
            </a:fld>
            <a:endParaRPr lang="en-US"/>
          </a:p>
        </p:txBody>
      </p:sp>
    </p:spTree>
    <p:extLst>
      <p:ext uri="{BB962C8B-B14F-4D97-AF65-F5344CB8AC3E}">
        <p14:creationId xmlns:p14="http://schemas.microsoft.com/office/powerpoint/2010/main" val="4126313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449745A-5D27-4258-8B8A-FACC1D70ADF1}" type="datetimeFigureOut">
              <a:rPr lang="en-US" smtClean="0"/>
              <a:pPr/>
              <a:t>5/28/2015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627650E-B3F7-4864-B0ED-41F45EBBC60A}"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449745A-5D27-4258-8B8A-FACC1D70ADF1}" type="datetimeFigureOut">
              <a:rPr lang="en-US" smtClean="0"/>
              <a:pPr/>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627650E-B3F7-4864-B0ED-41F45EBBC60A}"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449745A-5D27-4258-8B8A-FACC1D70ADF1}" type="datetimeFigureOut">
              <a:rPr lang="en-US" smtClean="0"/>
              <a:pPr/>
              <a:t>5/28/2015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627650E-B3F7-4864-B0ED-41F45EBBC60A}"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449745A-5D27-4258-8B8A-FACC1D70ADF1}" type="datetimeFigureOut">
              <a:rPr lang="en-US" smtClean="0"/>
              <a:pPr/>
              <a:t>5/28/2015</a:t>
            </a:fld>
            <a:endParaRPr lang="en-US"/>
          </a:p>
        </p:txBody>
      </p:sp>
      <p:sp>
        <p:nvSpPr>
          <p:cNvPr id="10" name="Slide Number Placeholder 9"/>
          <p:cNvSpPr>
            <a:spLocks noGrp="1"/>
          </p:cNvSpPr>
          <p:nvPr>
            <p:ph type="sldNum" sz="quarter" idx="16"/>
          </p:nvPr>
        </p:nvSpPr>
        <p:spPr/>
        <p:txBody>
          <a:bodyPr rtlCol="0"/>
          <a:lstStyle/>
          <a:p>
            <a:fld id="{6627650E-B3F7-4864-B0ED-41F45EBBC60A}"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449745A-5D27-4258-8B8A-FACC1D70ADF1}" type="datetimeFigureOut">
              <a:rPr lang="en-US" smtClean="0"/>
              <a:pPr/>
              <a:t>5/28/2015</a:t>
            </a:fld>
            <a:endParaRPr lang="en-US"/>
          </a:p>
        </p:txBody>
      </p:sp>
      <p:sp>
        <p:nvSpPr>
          <p:cNvPr id="12" name="Slide Number Placeholder 11"/>
          <p:cNvSpPr>
            <a:spLocks noGrp="1"/>
          </p:cNvSpPr>
          <p:nvPr>
            <p:ph type="sldNum" sz="quarter" idx="16"/>
          </p:nvPr>
        </p:nvSpPr>
        <p:spPr/>
        <p:txBody>
          <a:bodyPr rtlCol="0"/>
          <a:lstStyle/>
          <a:p>
            <a:fld id="{6627650E-B3F7-4864-B0ED-41F45EBBC60A}"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49745A-5D27-4258-8B8A-FACC1D70ADF1}" type="datetimeFigureOut">
              <a:rPr lang="en-US" smtClean="0"/>
              <a:pPr/>
              <a:t>5/28/2015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627650E-B3F7-4864-B0ED-41F45EBBC60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9745A-5D27-4258-8B8A-FACC1D70ADF1}" type="datetimeFigureOut">
              <a:rPr lang="en-US" smtClean="0"/>
              <a:pPr/>
              <a:t>5/28/2015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627650E-B3F7-4864-B0ED-41F45EBBC60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449745A-5D27-4258-8B8A-FACC1D70ADF1}" type="datetimeFigureOut">
              <a:rPr lang="en-US" smtClean="0"/>
              <a:pPr/>
              <a:t>5/28/2015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627650E-B3F7-4864-B0ED-41F45EBBC60A}"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449745A-5D27-4258-8B8A-FACC1D70ADF1}" type="datetimeFigureOut">
              <a:rPr lang="en-US" smtClean="0"/>
              <a:pPr/>
              <a:t>5/28/2015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627650E-B3F7-4864-B0ED-41F45EBBC60A}"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49745A-5D27-4258-8B8A-FACC1D70ADF1}" type="datetimeFigureOut">
              <a:rPr lang="en-US" smtClean="0"/>
              <a:pPr/>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7650E-B3F7-4864-B0ED-41F45EBBC60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449745A-5D27-4258-8B8A-FACC1D70ADF1}" type="datetimeFigureOut">
              <a:rPr lang="en-US" smtClean="0"/>
              <a:pPr/>
              <a:t>5/28/2015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627650E-B3F7-4864-B0ED-41F45EBBC60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449745A-5D27-4258-8B8A-FACC1D70ADF1}" type="datetimeFigureOut">
              <a:rPr lang="en-US" smtClean="0"/>
              <a:pPr/>
              <a:t>5/28/2015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627650E-B3F7-4864-B0ED-41F45EBBC60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4238"/>
            <a:ext cx="8229600" cy="2849562"/>
          </a:xfrm>
        </p:spPr>
        <p:txBody>
          <a:bodyPr>
            <a:normAutofit/>
          </a:bodyPr>
          <a:lstStyle/>
          <a:p>
            <a:r>
              <a:rPr lang="en-US" sz="4800" b="1" dirty="0" smtClean="0">
                <a:solidFill>
                  <a:schemeClr val="tx1">
                    <a:lumMod val="75000"/>
                    <a:lumOff val="25000"/>
                  </a:schemeClr>
                </a:solidFill>
              </a:rPr>
              <a:t>Collaborating for health equity: what comes first?</a:t>
            </a:r>
            <a:endParaRPr lang="en-US" sz="4800" b="1" dirty="0">
              <a:solidFill>
                <a:schemeClr val="tx1">
                  <a:lumMod val="75000"/>
                  <a:lumOff val="25000"/>
                </a:schemeClr>
              </a:solidFill>
            </a:endParaRPr>
          </a:p>
        </p:txBody>
      </p:sp>
      <p:pic>
        <p:nvPicPr>
          <p:cNvPr id="4" name="Content Placeholder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303415" y="5486400"/>
            <a:ext cx="4497185" cy="864524"/>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0" y="5562600"/>
            <a:ext cx="1828800" cy="1005840"/>
          </a:xfrm>
          <a:prstGeom prst="rect">
            <a:avLst/>
          </a:prstGeom>
        </p:spPr>
      </p:pic>
      <p:sp>
        <p:nvSpPr>
          <p:cNvPr id="6" name="Title 1"/>
          <p:cNvSpPr txBox="1">
            <a:spLocks/>
          </p:cNvSpPr>
          <p:nvPr/>
        </p:nvSpPr>
        <p:spPr>
          <a:xfrm>
            <a:off x="508000" y="3733800"/>
            <a:ext cx="8229600" cy="1371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dirty="0" smtClean="0">
                <a:solidFill>
                  <a:schemeClr val="tx1">
                    <a:lumMod val="50000"/>
                    <a:lumOff val="50000"/>
                  </a:schemeClr>
                </a:solidFill>
              </a:rPr>
              <a:t>May, 2015</a:t>
            </a:r>
          </a:p>
          <a:p>
            <a:r>
              <a:rPr lang="en-US" sz="2400" dirty="0" smtClean="0">
                <a:solidFill>
                  <a:schemeClr val="tx1">
                    <a:lumMod val="50000"/>
                    <a:lumOff val="50000"/>
                  </a:schemeClr>
                </a:solidFill>
              </a:rPr>
              <a:t>Dr. Patricia O’Campo</a:t>
            </a:r>
          </a:p>
          <a:p>
            <a:r>
              <a:rPr lang="en-US" sz="2400" dirty="0" smtClean="0">
                <a:solidFill>
                  <a:schemeClr val="tx1">
                    <a:lumMod val="50000"/>
                    <a:lumOff val="50000"/>
                  </a:schemeClr>
                </a:solidFill>
              </a:rPr>
              <a:t>Amy Katz</a:t>
            </a:r>
          </a:p>
          <a:p>
            <a:r>
              <a:rPr lang="en-US" sz="2400" dirty="0" smtClean="0">
                <a:solidFill>
                  <a:schemeClr val="tx1">
                    <a:lumMod val="50000"/>
                    <a:lumOff val="50000"/>
                  </a:schemeClr>
                </a:solidFill>
              </a:rPr>
              <a:t>Centre for Research on Inner City Health</a:t>
            </a:r>
          </a:p>
          <a:p>
            <a:r>
              <a:rPr lang="en-US" sz="2400" dirty="0" smtClean="0">
                <a:solidFill>
                  <a:schemeClr val="tx1">
                    <a:lumMod val="50000"/>
                    <a:lumOff val="50000"/>
                  </a:schemeClr>
                </a:solidFill>
              </a:rPr>
              <a:t>St. Michael’s Hospital</a:t>
            </a:r>
            <a:endParaRPr lang="en-US" sz="2400" dirty="0">
              <a:solidFill>
                <a:schemeClr val="tx1">
                  <a:lumMod val="50000"/>
                  <a:lumOff val="50000"/>
                </a:schemeClr>
              </a:solidFill>
            </a:endParaRPr>
          </a:p>
        </p:txBody>
      </p:sp>
    </p:spTree>
    <p:extLst>
      <p:ext uri="{BB962C8B-B14F-4D97-AF65-F5344CB8AC3E}">
        <p14:creationId xmlns:p14="http://schemas.microsoft.com/office/powerpoint/2010/main" val="890929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 of commercial support</a:t>
            </a:r>
            <a:endParaRPr lang="en-US" dirty="0"/>
          </a:p>
        </p:txBody>
      </p:sp>
      <p:sp>
        <p:nvSpPr>
          <p:cNvPr id="5" name="TextBox 3"/>
          <p:cNvSpPr txBox="1">
            <a:spLocks noChangeArrowheads="1"/>
          </p:cNvSpPr>
          <p:nvPr/>
        </p:nvSpPr>
        <p:spPr bwMode="auto">
          <a:xfrm>
            <a:off x="179388" y="19050"/>
            <a:ext cx="4392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CA" altLang="en-US">
                <a:solidFill>
                  <a:schemeClr val="accent2"/>
                </a:solidFill>
              </a:rPr>
              <a:t>CFPC Conflict of Interest </a:t>
            </a:r>
          </a:p>
        </p:txBody>
      </p:sp>
      <p:sp>
        <p:nvSpPr>
          <p:cNvPr id="6" name="TextBox 5"/>
          <p:cNvSpPr txBox="1"/>
          <p:nvPr/>
        </p:nvSpPr>
        <p:spPr>
          <a:xfrm>
            <a:off x="762000" y="2362200"/>
            <a:ext cx="7561263" cy="255454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CA" dirty="0" smtClean="0"/>
              <a:t>Presenter </a:t>
            </a:r>
            <a:r>
              <a:rPr lang="en-CA" dirty="0"/>
              <a:t>Disclosure</a:t>
            </a:r>
          </a:p>
          <a:p>
            <a:pPr>
              <a:defRPr/>
            </a:pPr>
            <a:endParaRPr lang="en-CA" sz="1400" b="1" dirty="0"/>
          </a:p>
          <a:p>
            <a:pPr>
              <a:defRPr/>
            </a:pPr>
            <a:r>
              <a:rPr lang="en-CA" sz="1600" b="1" dirty="0"/>
              <a:t>Presenter: </a:t>
            </a:r>
            <a:r>
              <a:rPr lang="en-CA" sz="1600" dirty="0" smtClean="0">
                <a:solidFill>
                  <a:srgbClr val="FF0000"/>
                </a:solidFill>
              </a:rPr>
              <a:t>    Amy Katz and Judith Otto</a:t>
            </a:r>
          </a:p>
          <a:p>
            <a:pPr>
              <a:defRPr/>
            </a:pPr>
            <a:endParaRPr lang="en-CA" sz="1600" b="1" dirty="0"/>
          </a:p>
          <a:p>
            <a:pPr>
              <a:defRPr/>
            </a:pPr>
            <a:r>
              <a:rPr lang="en-CA" sz="1600" b="1" dirty="0"/>
              <a:t>Relationships with commercial interests</a:t>
            </a:r>
            <a:r>
              <a:rPr lang="en-CA" sz="1600" b="1" dirty="0" smtClean="0"/>
              <a:t>:</a:t>
            </a:r>
          </a:p>
          <a:p>
            <a:pPr>
              <a:defRPr/>
            </a:pPr>
            <a:endParaRPr lang="en-CA" sz="1600" b="1" dirty="0"/>
          </a:p>
          <a:p>
            <a:pPr marL="355600" lvl="1" indent="-355600">
              <a:buFont typeface="Arial" panose="020B0604020202020204" pitchFamily="34" charset="0"/>
              <a:buChar char="•"/>
              <a:defRPr/>
            </a:pPr>
            <a:r>
              <a:rPr lang="en-CA" sz="1600" b="1" dirty="0">
                <a:solidFill>
                  <a:srgbClr val="FF0000"/>
                </a:solidFill>
              </a:rPr>
              <a:t>Grants/Research </a:t>
            </a:r>
            <a:r>
              <a:rPr lang="en-CA" sz="1600" b="1" dirty="0" smtClean="0">
                <a:solidFill>
                  <a:srgbClr val="FF0000"/>
                </a:solidFill>
              </a:rPr>
              <a:t>Support: </a:t>
            </a:r>
            <a:r>
              <a:rPr lang="en-CA" sz="1600" dirty="0" smtClean="0">
                <a:solidFill>
                  <a:srgbClr val="FF0000"/>
                </a:solidFill>
              </a:rPr>
              <a:t>None</a:t>
            </a:r>
            <a:endParaRPr lang="en-CA" sz="1600" dirty="0">
              <a:solidFill>
                <a:srgbClr val="FF0000"/>
              </a:solidFill>
            </a:endParaRPr>
          </a:p>
          <a:p>
            <a:pPr marL="355600" lvl="1" indent="-355600">
              <a:buFont typeface="Arial" panose="020B0604020202020204" pitchFamily="34" charset="0"/>
              <a:buChar char="•"/>
              <a:defRPr/>
            </a:pPr>
            <a:r>
              <a:rPr lang="en-CA" sz="1600" b="1" dirty="0">
                <a:solidFill>
                  <a:srgbClr val="FF0000"/>
                </a:solidFill>
              </a:rPr>
              <a:t>Speakers Bureau/Honoraria: </a:t>
            </a:r>
            <a:r>
              <a:rPr lang="en-CA" sz="1600" dirty="0">
                <a:solidFill>
                  <a:srgbClr val="FF0000"/>
                </a:solidFill>
              </a:rPr>
              <a:t>None</a:t>
            </a:r>
          </a:p>
          <a:p>
            <a:pPr marL="355600" lvl="1" indent="-355600">
              <a:buFont typeface="Arial" panose="020B0604020202020204" pitchFamily="34" charset="0"/>
              <a:buChar char="•"/>
              <a:defRPr/>
            </a:pPr>
            <a:r>
              <a:rPr lang="en-CA" sz="1600" b="1" dirty="0">
                <a:solidFill>
                  <a:srgbClr val="FF0000"/>
                </a:solidFill>
              </a:rPr>
              <a:t>Consulting Fees:</a:t>
            </a:r>
            <a:r>
              <a:rPr lang="en-CA" sz="1600" b="1" dirty="0" smtClean="0">
                <a:solidFill>
                  <a:srgbClr val="FF0000"/>
                </a:solidFill>
              </a:rPr>
              <a:t> </a:t>
            </a:r>
            <a:r>
              <a:rPr lang="en-CA" sz="1600" dirty="0" smtClean="0">
                <a:solidFill>
                  <a:srgbClr val="FF0000"/>
                </a:solidFill>
              </a:rPr>
              <a:t>None</a:t>
            </a:r>
            <a:endParaRPr lang="en-CA" sz="1600" dirty="0">
              <a:solidFill>
                <a:srgbClr val="FF0000"/>
              </a:solidFill>
            </a:endParaRPr>
          </a:p>
          <a:p>
            <a:pPr marL="355600" lvl="1" indent="-355600">
              <a:buFont typeface="Arial" panose="020B0604020202020204" pitchFamily="34" charset="0"/>
              <a:buChar char="•"/>
              <a:defRPr/>
            </a:pPr>
            <a:r>
              <a:rPr lang="en-CA" sz="1600" b="1" dirty="0">
                <a:solidFill>
                  <a:srgbClr val="FF0000"/>
                </a:solidFill>
              </a:rPr>
              <a:t>Other:</a:t>
            </a:r>
            <a:r>
              <a:rPr lang="en-CA" sz="1600" b="1" dirty="0" smtClean="0">
                <a:solidFill>
                  <a:srgbClr val="FF0000"/>
                </a:solidFill>
              </a:rPr>
              <a:t>  </a:t>
            </a:r>
            <a:r>
              <a:rPr lang="en-CA" sz="1600" dirty="0" smtClean="0">
                <a:solidFill>
                  <a:srgbClr val="FF0000"/>
                </a:solidFill>
              </a:rPr>
              <a:t>None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95600"/>
            <a:ext cx="7772400" cy="1828800"/>
          </a:xfrm>
        </p:spPr>
        <p:txBody>
          <a:bodyPr>
            <a:noAutofit/>
          </a:bodyPr>
          <a:lstStyle/>
          <a:p>
            <a:pPr algn="l"/>
            <a:r>
              <a:rPr lang="en-US" dirty="0" smtClean="0">
                <a:solidFill>
                  <a:schemeClr val="bg1">
                    <a:lumMod val="65000"/>
                  </a:schemeClr>
                </a:solidFill>
              </a:rPr>
              <a:t/>
            </a:r>
            <a:br>
              <a:rPr lang="en-US" dirty="0" smtClean="0">
                <a:solidFill>
                  <a:schemeClr val="bg1">
                    <a:lumMod val="65000"/>
                  </a:schemeClr>
                </a:solidFill>
              </a:rPr>
            </a:br>
            <a:r>
              <a:rPr lang="en-US" dirty="0">
                <a:solidFill>
                  <a:schemeClr val="bg1">
                    <a:lumMod val="65000"/>
                  </a:schemeClr>
                </a:solidFill>
              </a:rPr>
              <a:t/>
            </a:r>
            <a:br>
              <a:rPr lang="en-US" dirty="0">
                <a:solidFill>
                  <a:schemeClr val="bg1">
                    <a:lumMod val="65000"/>
                  </a:schemeClr>
                </a:solidFill>
              </a:rPr>
            </a:br>
            <a:r>
              <a:rPr lang="en-US" sz="4000" dirty="0" smtClean="0">
                <a:solidFill>
                  <a:schemeClr val="accent1">
                    <a:lumMod val="60000"/>
                    <a:lumOff val="40000"/>
                  </a:schemeClr>
                </a:solidFill>
              </a:rPr>
              <a:t>We were asked by the World Health Organization to answer this question: </a:t>
            </a:r>
            <a:r>
              <a:rPr lang="en-US" sz="4000" dirty="0" smtClean="0">
                <a:solidFill>
                  <a:schemeClr val="tx1">
                    <a:lumMod val="65000"/>
                    <a:lumOff val="35000"/>
                  </a:schemeClr>
                </a:solidFill>
              </a:rPr>
              <a:t>What is the best way to bring different stakeholders together to collaborate for health equity in urban settings?</a:t>
            </a:r>
            <a:endParaRPr lang="en-US" sz="4000" dirty="0">
              <a:solidFill>
                <a:schemeClr val="tx1">
                  <a:lumMod val="65000"/>
                  <a:lumOff val="35000"/>
                </a:schemeClr>
              </a:solidFill>
            </a:endParaRPr>
          </a:p>
        </p:txBody>
      </p:sp>
    </p:spTree>
    <p:extLst>
      <p:ext uri="{BB962C8B-B14F-4D97-AF65-F5344CB8AC3E}">
        <p14:creationId xmlns:p14="http://schemas.microsoft.com/office/powerpoint/2010/main" val="2668683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fontScale="92500" lnSpcReduction="10000"/>
          </a:bodyPr>
          <a:lstStyle/>
          <a:p>
            <a:pPr marL="0" indent="0">
              <a:buNone/>
            </a:pPr>
            <a:r>
              <a:rPr lang="en-US" sz="4000" dirty="0" smtClean="0"/>
              <a:t>How we approached the question </a:t>
            </a:r>
            <a:br>
              <a:rPr lang="en-US" sz="4000" dirty="0" smtClean="0"/>
            </a:br>
            <a:r>
              <a:rPr lang="en-US" sz="4000" dirty="0" smtClean="0"/>
              <a:t>had a lot to do with our work and experiences. </a:t>
            </a:r>
            <a:endParaRPr lang="en-US" sz="4000" dirty="0"/>
          </a:p>
        </p:txBody>
      </p:sp>
      <p:sp>
        <p:nvSpPr>
          <p:cNvPr id="5" name="Title 4"/>
          <p:cNvSpPr>
            <a:spLocks noGrp="1"/>
          </p:cNvSpPr>
          <p:nvPr>
            <p:ph type="title"/>
          </p:nvPr>
        </p:nvSpPr>
        <p:spPr/>
        <p:txBody>
          <a:bodyPr/>
          <a:lstStyle/>
          <a:p>
            <a:r>
              <a:rPr lang="en-US" dirty="0" smtClean="0"/>
              <a:t>Getting started</a:t>
            </a:r>
            <a:endParaRPr lang="en-US" dirty="0"/>
          </a:p>
        </p:txBody>
      </p:sp>
    </p:spTree>
    <p:extLst>
      <p:ext uri="{BB962C8B-B14F-4D97-AF65-F5344CB8AC3E}">
        <p14:creationId xmlns:p14="http://schemas.microsoft.com/office/powerpoint/2010/main" val="139970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76400"/>
            <a:ext cx="8229600" cy="4449763"/>
          </a:xfrm>
        </p:spPr>
        <p:txBody>
          <a:bodyPr>
            <a:normAutofit/>
          </a:bodyPr>
          <a:lstStyle/>
          <a:p>
            <a:pPr marL="0" indent="0">
              <a:buNone/>
            </a:pPr>
            <a:r>
              <a:rPr lang="en-US" sz="4000" dirty="0" smtClean="0"/>
              <a:t>We had to spend some time unpacking the question and defining our terms.</a:t>
            </a:r>
            <a:br>
              <a:rPr lang="en-US" sz="4000" dirty="0" smtClean="0"/>
            </a:br>
            <a:endParaRPr lang="en-US" sz="4000" dirty="0"/>
          </a:p>
          <a:p>
            <a:pPr marL="0" indent="0">
              <a:buNone/>
            </a:pPr>
            <a:r>
              <a:rPr lang="en-US" sz="4000" dirty="0" smtClean="0"/>
              <a:t>We’re saying equity and collaboration all the time, but we rarely make precise what we mean.</a:t>
            </a:r>
            <a:endParaRPr lang="en-US" sz="4000" dirty="0"/>
          </a:p>
        </p:txBody>
      </p:sp>
    </p:spTree>
    <p:extLst>
      <p:ext uri="{BB962C8B-B14F-4D97-AF65-F5344CB8AC3E}">
        <p14:creationId xmlns:p14="http://schemas.microsoft.com/office/powerpoint/2010/main" val="2119208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1371600" y="2743200"/>
            <a:ext cx="7123113" cy="2362200"/>
          </a:xfrm>
        </p:spPr>
        <p:txBody>
          <a:bodyPr>
            <a:noAutofit/>
          </a:bodyPr>
          <a:lstStyle/>
          <a:p>
            <a:r>
              <a:rPr lang="en-US" dirty="0"/>
              <a:t>Once we’d defined our terms, and started doing the research, a </a:t>
            </a:r>
            <a:r>
              <a:rPr lang="en-US" dirty="0" smtClean="0"/>
              <a:t>message </a:t>
            </a:r>
            <a:r>
              <a:rPr lang="en-US" dirty="0"/>
              <a:t>emerged from </a:t>
            </a:r>
            <a:r>
              <a:rPr lang="en-US" dirty="0" smtClean="0"/>
              <a:t>some of the literature: </a:t>
            </a:r>
            <a:r>
              <a:rPr lang="en-US" b="1" dirty="0" smtClean="0"/>
              <a:t>It’s </a:t>
            </a:r>
            <a:r>
              <a:rPr lang="en-US" b="1" dirty="0"/>
              <a:t>not about better technical solutions to stakeholder engagement. It’s about a shift in power </a:t>
            </a:r>
            <a:r>
              <a:rPr lang="en-US" b="1" dirty="0" smtClean="0"/>
              <a:t>relations.</a:t>
            </a:r>
            <a:endParaRPr lang="en-US" dirty="0"/>
          </a:p>
        </p:txBody>
      </p:sp>
      <p:sp>
        <p:nvSpPr>
          <p:cNvPr id="5" name="Title 4"/>
          <p:cNvSpPr>
            <a:spLocks noGrp="1"/>
          </p:cNvSpPr>
          <p:nvPr>
            <p:ph type="title"/>
          </p:nvPr>
        </p:nvSpPr>
        <p:spPr/>
        <p:txBody>
          <a:bodyPr/>
          <a:lstStyle/>
          <a:p>
            <a:r>
              <a:rPr lang="en-US" dirty="0" smtClean="0"/>
              <a:t>Defining our question</a:t>
            </a:r>
            <a:endParaRPr lang="en-US" dirty="0"/>
          </a:p>
        </p:txBody>
      </p:sp>
    </p:spTree>
    <p:extLst>
      <p:ext uri="{BB962C8B-B14F-4D97-AF65-F5344CB8AC3E}">
        <p14:creationId xmlns:p14="http://schemas.microsoft.com/office/powerpoint/2010/main" val="407206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90600" y="1981200"/>
            <a:ext cx="7696200" cy="4144963"/>
          </a:xfrm>
        </p:spPr>
        <p:txBody>
          <a:bodyPr>
            <a:normAutofit/>
          </a:bodyPr>
          <a:lstStyle/>
          <a:p>
            <a:pPr marL="0" indent="0">
              <a:buNone/>
            </a:pPr>
            <a:r>
              <a:rPr lang="en-GB" sz="5400" dirty="0" smtClean="0"/>
              <a:t>“ Plainly stated, there are </a:t>
            </a:r>
            <a:br>
              <a:rPr lang="en-GB" sz="5400" dirty="0" smtClean="0"/>
            </a:br>
            <a:r>
              <a:rPr lang="en-GB" sz="5400" dirty="0" smtClean="0"/>
              <a:t>no technical </a:t>
            </a:r>
            <a:r>
              <a:rPr lang="en-GB" sz="5400" dirty="0"/>
              <a:t>solutions to political </a:t>
            </a:r>
            <a:r>
              <a:rPr lang="en-GB" sz="5400" dirty="0" smtClean="0"/>
              <a:t>problems.”</a:t>
            </a:r>
            <a:br>
              <a:rPr lang="en-GB" sz="5400" dirty="0" smtClean="0"/>
            </a:br>
            <a:r>
              <a:rPr lang="en-GB" dirty="0" smtClean="0">
                <a:solidFill>
                  <a:schemeClr val="bg1">
                    <a:lumMod val="50000"/>
                  </a:schemeClr>
                </a:solidFill>
              </a:rPr>
              <a:t>- Ahmed </a:t>
            </a:r>
            <a:r>
              <a:rPr lang="en-GB" dirty="0" err="1" smtClean="0">
                <a:solidFill>
                  <a:schemeClr val="bg1">
                    <a:lumMod val="50000"/>
                  </a:schemeClr>
                </a:solidFill>
              </a:rPr>
              <a:t>Bayoumi</a:t>
            </a:r>
            <a:r>
              <a:rPr lang="en-GB" dirty="0" smtClean="0">
                <a:solidFill>
                  <a:schemeClr val="bg1">
                    <a:lumMod val="50000"/>
                  </a:schemeClr>
                </a:solidFill>
              </a:rPr>
              <a:t> and Adrian </a:t>
            </a:r>
            <a:r>
              <a:rPr lang="en-GB" dirty="0" err="1" smtClean="0">
                <a:solidFill>
                  <a:schemeClr val="bg1">
                    <a:lumMod val="50000"/>
                  </a:schemeClr>
                </a:solidFill>
              </a:rPr>
              <a:t>Guta</a:t>
            </a:r>
            <a:endParaRPr lang="en-US" dirty="0">
              <a:solidFill>
                <a:schemeClr val="bg1">
                  <a:lumMod val="50000"/>
                </a:schemeClr>
              </a:solidFill>
            </a:endParaRPr>
          </a:p>
        </p:txBody>
      </p:sp>
    </p:spTree>
    <p:extLst>
      <p:ext uri="{BB962C8B-B14F-4D97-AF65-F5344CB8AC3E}">
        <p14:creationId xmlns:p14="http://schemas.microsoft.com/office/powerpoint/2010/main" val="2921325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90600" y="1752600"/>
            <a:ext cx="7696200" cy="4373563"/>
          </a:xfrm>
        </p:spPr>
        <p:txBody>
          <a:bodyPr>
            <a:normAutofit fontScale="92500"/>
          </a:bodyPr>
          <a:lstStyle/>
          <a:p>
            <a:pPr marL="0" indent="0">
              <a:buNone/>
            </a:pPr>
            <a:r>
              <a:rPr lang="en-GB" sz="5400" dirty="0"/>
              <a:t>“It is clear that the obstacles to achieving sustainable development are not technical; they are </a:t>
            </a:r>
            <a:r>
              <a:rPr lang="en-GB" sz="5400" dirty="0" smtClean="0"/>
              <a:t>political.”</a:t>
            </a:r>
            <a:br>
              <a:rPr lang="en-GB" sz="5400" dirty="0" smtClean="0"/>
            </a:br>
            <a:r>
              <a:rPr lang="en-GB" dirty="0" smtClean="0">
                <a:solidFill>
                  <a:schemeClr val="bg1">
                    <a:lumMod val="50000"/>
                  </a:schemeClr>
                </a:solidFill>
              </a:rPr>
              <a:t>- Input from civil society groups into the post-2015 development agenda</a:t>
            </a:r>
            <a:endParaRPr lang="en-US" dirty="0">
              <a:solidFill>
                <a:schemeClr val="bg1">
                  <a:lumMod val="50000"/>
                </a:schemeClr>
              </a:solidFill>
            </a:endParaRPr>
          </a:p>
        </p:txBody>
      </p:sp>
    </p:spTree>
    <p:extLst>
      <p:ext uri="{BB962C8B-B14F-4D97-AF65-F5344CB8AC3E}">
        <p14:creationId xmlns:p14="http://schemas.microsoft.com/office/powerpoint/2010/main" val="2232230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2057400"/>
          </a:xfrm>
        </p:spPr>
        <p:txBody>
          <a:bodyPr>
            <a:normAutofit/>
          </a:bodyPr>
          <a:lstStyle/>
          <a:p>
            <a:r>
              <a:rPr lang="en-US" sz="4000" dirty="0" smtClean="0">
                <a:solidFill>
                  <a:schemeClr val="bg1">
                    <a:lumMod val="65000"/>
                  </a:schemeClr>
                </a:solidFill>
              </a:rPr>
              <a:t>So we shifted from the: ‘how?’ (technical solutions)</a:t>
            </a:r>
            <a:endParaRPr lang="en-US" sz="4000" dirty="0">
              <a:solidFill>
                <a:schemeClr val="bg1">
                  <a:lumMod val="65000"/>
                </a:schemeClr>
              </a:solidFill>
            </a:endParaRPr>
          </a:p>
        </p:txBody>
      </p:sp>
      <p:sp>
        <p:nvSpPr>
          <p:cNvPr id="3" name="Subtitle 2"/>
          <p:cNvSpPr>
            <a:spLocks noGrp="1"/>
          </p:cNvSpPr>
          <p:nvPr>
            <p:ph type="subTitle" idx="1"/>
          </p:nvPr>
        </p:nvSpPr>
        <p:spPr>
          <a:xfrm>
            <a:off x="609600" y="2590801"/>
            <a:ext cx="8077200" cy="2590800"/>
          </a:xfrm>
        </p:spPr>
        <p:txBody>
          <a:bodyPr>
            <a:noAutofit/>
          </a:bodyPr>
          <a:lstStyle/>
          <a:p>
            <a:r>
              <a:rPr lang="en-US" sz="4000" dirty="0" smtClean="0">
                <a:solidFill>
                  <a:schemeClr val="tx1"/>
                </a:solidFill>
              </a:rPr>
              <a:t>To the: ‘under what conditions?’ (what makes it possible to have equitable collaborations that lead to concrete change)</a:t>
            </a:r>
            <a:endParaRPr lang="en-US" sz="4000" dirty="0">
              <a:solidFill>
                <a:schemeClr val="tx1"/>
              </a:solidFill>
            </a:endParaRPr>
          </a:p>
        </p:txBody>
      </p:sp>
    </p:spTree>
    <p:extLst>
      <p:ext uri="{BB962C8B-B14F-4D97-AF65-F5344CB8AC3E}">
        <p14:creationId xmlns:p14="http://schemas.microsoft.com/office/powerpoint/2010/main" val="403714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1371600" y="2743200"/>
            <a:ext cx="7123113" cy="2362200"/>
          </a:xfrm>
        </p:spPr>
        <p:txBody>
          <a:bodyPr>
            <a:noAutofit/>
          </a:bodyPr>
          <a:lstStyle/>
          <a:p>
            <a:r>
              <a:rPr lang="en-US" sz="2700" dirty="0"/>
              <a:t>We explored what the evidence says about the </a:t>
            </a:r>
            <a:r>
              <a:rPr lang="en-GB" sz="2700" dirty="0"/>
              <a:t>overlapping dynamics that contribute to the </a:t>
            </a:r>
            <a:r>
              <a:rPr lang="en-GB" sz="2700" b="1" dirty="0"/>
              <a:t>inequitable distribution of power </a:t>
            </a:r>
            <a:r>
              <a:rPr lang="en-GB" sz="2700" dirty="0"/>
              <a:t>and </a:t>
            </a:r>
            <a:r>
              <a:rPr lang="en-GB" sz="2700" b="1" dirty="0"/>
              <a:t>consequent urban health inequities</a:t>
            </a:r>
            <a:r>
              <a:rPr lang="en-GB" sz="2700" dirty="0"/>
              <a:t>. </a:t>
            </a:r>
            <a:r>
              <a:rPr lang="en-GB" sz="2700" dirty="0" smtClean="0"/>
              <a:t>These </a:t>
            </a:r>
            <a:r>
              <a:rPr lang="en-GB" sz="2700" dirty="0"/>
              <a:t>include but are not limited to colonization; racism; misogyny; and discrimination due to age, perceived ability, gender identity, sexual orientation, health status, mental health status, migration status, ethnicity, religion or class. </a:t>
            </a:r>
            <a:endParaRPr lang="en-US" sz="2700" dirty="0"/>
          </a:p>
        </p:txBody>
      </p:sp>
      <p:sp>
        <p:nvSpPr>
          <p:cNvPr id="5" name="Title 4"/>
          <p:cNvSpPr>
            <a:spLocks noGrp="1"/>
          </p:cNvSpPr>
          <p:nvPr>
            <p:ph type="title"/>
          </p:nvPr>
        </p:nvSpPr>
        <p:spPr/>
        <p:txBody>
          <a:bodyPr/>
          <a:lstStyle/>
          <a:p>
            <a:r>
              <a:rPr lang="en-US" dirty="0" smtClean="0"/>
              <a:t>Doing the research</a:t>
            </a:r>
            <a:endParaRPr lang="en-US" dirty="0"/>
          </a:p>
        </p:txBody>
      </p:sp>
    </p:spTree>
    <p:extLst>
      <p:ext uri="{BB962C8B-B14F-4D97-AF65-F5344CB8AC3E}">
        <p14:creationId xmlns:p14="http://schemas.microsoft.com/office/powerpoint/2010/main" val="1558256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752600"/>
            <a:ext cx="8229600" cy="4373563"/>
          </a:xfrm>
        </p:spPr>
        <p:txBody>
          <a:bodyPr>
            <a:normAutofit fontScale="85000" lnSpcReduction="20000"/>
          </a:bodyPr>
          <a:lstStyle/>
          <a:p>
            <a:pPr marL="0" indent="0">
              <a:buNone/>
            </a:pPr>
            <a:r>
              <a:rPr lang="en-GB" dirty="0"/>
              <a:t>On a global level, civil society groups have identified </a:t>
            </a:r>
            <a:r>
              <a:rPr lang="en-GB" b="1" dirty="0"/>
              <a:t>neoliberal economic </a:t>
            </a:r>
            <a:r>
              <a:rPr lang="en-GB" b="1" dirty="0" smtClean="0"/>
              <a:t>processes </a:t>
            </a:r>
            <a:r>
              <a:rPr lang="en-GB" dirty="0" smtClean="0"/>
              <a:t>as key to inequalities in power relations that lead to disparities in health: </a:t>
            </a:r>
            <a:br>
              <a:rPr lang="en-GB" dirty="0" smtClean="0"/>
            </a:br>
            <a:endParaRPr lang="en-US" dirty="0" smtClean="0"/>
          </a:p>
          <a:p>
            <a:r>
              <a:rPr lang="en-GB" dirty="0" smtClean="0"/>
              <a:t>Privatization of public goods.</a:t>
            </a:r>
            <a:endParaRPr lang="en-GB" dirty="0"/>
          </a:p>
          <a:p>
            <a:r>
              <a:rPr lang="en-GB" dirty="0" smtClean="0"/>
              <a:t>Shrinking of public sector.</a:t>
            </a:r>
            <a:endParaRPr lang="en-GB" dirty="0"/>
          </a:p>
          <a:p>
            <a:r>
              <a:rPr lang="en-GB" dirty="0" smtClean="0"/>
              <a:t>De-regulation (</a:t>
            </a:r>
            <a:r>
              <a:rPr lang="en-GB" dirty="0" err="1" smtClean="0"/>
              <a:t>eg</a:t>
            </a:r>
            <a:r>
              <a:rPr lang="en-GB" dirty="0" smtClean="0"/>
              <a:t>. utilities like hydro, how money flows, of rental markets).</a:t>
            </a:r>
            <a:endParaRPr lang="en-GB" dirty="0"/>
          </a:p>
          <a:p>
            <a:r>
              <a:rPr lang="en-GB" dirty="0" smtClean="0"/>
              <a:t>The application of private sector management techniques and metrics to social services. </a:t>
            </a:r>
            <a:br>
              <a:rPr lang="en-GB" dirty="0" smtClean="0"/>
            </a:br>
            <a:r>
              <a:rPr lang="en-GB" dirty="0" smtClean="0"/>
              <a:t/>
            </a:r>
            <a:br>
              <a:rPr lang="en-GB" dirty="0" smtClean="0"/>
            </a:br>
            <a:endParaRPr lang="en-US" dirty="0"/>
          </a:p>
        </p:txBody>
      </p:sp>
    </p:spTree>
    <p:extLst>
      <p:ext uri="{BB962C8B-B14F-4D97-AF65-F5344CB8AC3E}">
        <p14:creationId xmlns:p14="http://schemas.microsoft.com/office/powerpoint/2010/main" val="3221823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85800" y="1676400"/>
            <a:ext cx="8001000" cy="4449763"/>
          </a:xfrm>
        </p:spPr>
        <p:txBody>
          <a:bodyPr>
            <a:normAutofit/>
          </a:bodyPr>
          <a:lstStyle/>
          <a:p>
            <a:pPr marL="0" indent="0">
              <a:buNone/>
            </a:pPr>
            <a:r>
              <a:rPr lang="en-US" sz="4000" dirty="0"/>
              <a:t>W</a:t>
            </a:r>
            <a:r>
              <a:rPr lang="en-US" sz="4000" dirty="0" smtClean="0"/>
              <a:t>e tried to find a case that demonstrated </a:t>
            </a:r>
            <a:r>
              <a:rPr lang="en-US" sz="4000" b="1" i="1" dirty="0" smtClean="0"/>
              <a:t>how</a:t>
            </a:r>
            <a:r>
              <a:rPr lang="en-US" sz="4000" dirty="0" smtClean="0"/>
              <a:t> some types of power dynamics could shift to allow for more equitable decision-making processes related to urban governance. </a:t>
            </a:r>
            <a:br>
              <a:rPr lang="en-US" sz="4000" dirty="0" smtClean="0"/>
            </a:br>
            <a:endParaRPr lang="en-US" sz="4000" i="1" dirty="0"/>
          </a:p>
        </p:txBody>
      </p:sp>
    </p:spTree>
    <p:extLst>
      <p:ext uri="{BB962C8B-B14F-4D97-AF65-F5344CB8AC3E}">
        <p14:creationId xmlns:p14="http://schemas.microsoft.com/office/powerpoint/2010/main" val="3102140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found one….</a:t>
            </a:r>
            <a:endParaRPr lang="en-US" dirty="0"/>
          </a:p>
        </p:txBody>
      </p:sp>
      <p:pic>
        <p:nvPicPr>
          <p:cNvPr id="4" name="Content Placeholder 3"/>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1317625" y="1600200"/>
            <a:ext cx="6743699" cy="4495800"/>
          </a:xfrm>
        </p:spPr>
      </p:pic>
      <p:sp>
        <p:nvSpPr>
          <p:cNvPr id="3" name="Rectangle 2"/>
          <p:cNvSpPr/>
          <p:nvPr/>
        </p:nvSpPr>
        <p:spPr>
          <a:xfrm>
            <a:off x="1219200" y="6248400"/>
            <a:ext cx="2507418" cy="261610"/>
          </a:xfrm>
          <a:prstGeom prst="rect">
            <a:avLst/>
          </a:prstGeom>
        </p:spPr>
        <p:txBody>
          <a:bodyPr wrap="none">
            <a:spAutoFit/>
          </a:bodyPr>
          <a:lstStyle/>
          <a:p>
            <a:r>
              <a:rPr lang="en-US" sz="1100" dirty="0"/>
              <a:t>http://</a:t>
            </a:r>
            <a:r>
              <a:rPr lang="en-US" sz="1100" dirty="0" smtClean="0"/>
              <a:t>naga.gov.ph/see-naga/attractions</a:t>
            </a:r>
            <a:endParaRPr lang="en-US" sz="1100" dirty="0"/>
          </a:p>
        </p:txBody>
      </p:sp>
    </p:spTree>
    <p:extLst>
      <p:ext uri="{BB962C8B-B14F-4D97-AF65-F5344CB8AC3E}">
        <p14:creationId xmlns:p14="http://schemas.microsoft.com/office/powerpoint/2010/main" val="3366517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Findings</a:t>
            </a:r>
            <a:endParaRPr lang="en-US"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4275958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t>“Naga City People’s Council… concretizes the spirit of people’s participation and advances the principle of partnership in local governance by the local government.” (Naga City People’s </a:t>
            </a:r>
            <a:r>
              <a:rPr lang="en-US" sz="2000" dirty="0" smtClean="0"/>
              <a:t>Council website)</a:t>
            </a:r>
            <a:endParaRPr lang="en-US" dirty="0"/>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692274" y="1600200"/>
            <a:ext cx="5994400" cy="4495800"/>
          </a:xfrm>
        </p:spPr>
      </p:pic>
    </p:spTree>
    <p:extLst>
      <p:ext uri="{BB962C8B-B14F-4D97-AF65-F5344CB8AC3E}">
        <p14:creationId xmlns:p14="http://schemas.microsoft.com/office/powerpoint/2010/main" val="85397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But how did it happen?</a:t>
            </a:r>
            <a:endParaRPr lang="en-US" dirty="0"/>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692274" y="1859573"/>
            <a:ext cx="5994400" cy="3977053"/>
          </a:xfrm>
        </p:spPr>
      </p:pic>
      <p:sp>
        <p:nvSpPr>
          <p:cNvPr id="5" name="Rectangle 4"/>
          <p:cNvSpPr/>
          <p:nvPr/>
        </p:nvSpPr>
        <p:spPr>
          <a:xfrm>
            <a:off x="1600200" y="5986790"/>
            <a:ext cx="6019800" cy="261610"/>
          </a:xfrm>
          <a:prstGeom prst="rect">
            <a:avLst/>
          </a:prstGeom>
        </p:spPr>
        <p:txBody>
          <a:bodyPr wrap="square">
            <a:spAutoFit/>
          </a:bodyPr>
          <a:lstStyle/>
          <a:p>
            <a:r>
              <a:rPr lang="en-US" sz="1100" dirty="0"/>
              <a:t>http://goturismoateneo.blogspot.ca/2012/10/naga-city-maogma-lhttpfarm4staticflickr.html</a:t>
            </a:r>
          </a:p>
        </p:txBody>
      </p:sp>
    </p:spTree>
    <p:extLst>
      <p:ext uri="{BB962C8B-B14F-4D97-AF65-F5344CB8AC3E}">
        <p14:creationId xmlns:p14="http://schemas.microsoft.com/office/powerpoint/2010/main" val="907433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229600" cy="4525963"/>
          </a:xfrm>
        </p:spPr>
        <p:txBody>
          <a:bodyPr>
            <a:noAutofit/>
          </a:bodyPr>
          <a:lstStyle/>
          <a:p>
            <a:pPr marL="0" indent="0">
              <a:buNone/>
            </a:pPr>
            <a:r>
              <a:rPr lang="en-US" sz="4000" dirty="0" smtClean="0"/>
              <a:t>Grassroots groups didn’t collaborate with landlords and government to achieve equitable governance. </a:t>
            </a:r>
            <a:endParaRPr lang="en-US" sz="4000" dirty="0"/>
          </a:p>
        </p:txBody>
      </p:sp>
    </p:spTree>
    <p:extLst>
      <p:ext uri="{BB962C8B-B14F-4D97-AF65-F5344CB8AC3E}">
        <p14:creationId xmlns:p14="http://schemas.microsoft.com/office/powerpoint/2010/main" val="3917538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229600" cy="4525963"/>
          </a:xfrm>
        </p:spPr>
        <p:txBody>
          <a:bodyPr>
            <a:noAutofit/>
          </a:bodyPr>
          <a:lstStyle/>
          <a:p>
            <a:pPr marL="0" indent="0">
              <a:buNone/>
            </a:pPr>
            <a:r>
              <a:rPr lang="en-US" sz="4000" dirty="0" smtClean="0"/>
              <a:t>It was 20 years of struggle by grassroots groups that led to the institutionalization of new and equitable urban decision-making processes.</a:t>
            </a:r>
            <a:endParaRPr lang="en-US" sz="4000" dirty="0"/>
          </a:p>
        </p:txBody>
      </p:sp>
    </p:spTree>
    <p:extLst>
      <p:ext uri="{BB962C8B-B14F-4D97-AF65-F5344CB8AC3E}">
        <p14:creationId xmlns:p14="http://schemas.microsoft.com/office/powerpoint/2010/main" val="2912156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4419600"/>
          </a:xfrm>
        </p:spPr>
        <p:txBody>
          <a:bodyPr>
            <a:normAutofit/>
          </a:bodyPr>
          <a:lstStyle/>
          <a:p>
            <a:pPr algn="l"/>
            <a:r>
              <a:rPr lang="en-US" sz="3600" dirty="0" smtClean="0">
                <a:latin typeface="+mn-lt"/>
              </a:rPr>
              <a:t>Right now, in cities around the world, people facing barriers to socio-economic equality are working to dismantle these same barriers. But instead of receiving help from powerful actors, they are often met with enormous resistance that ranges from violence to co-optation.</a:t>
            </a:r>
            <a:endParaRPr lang="en-US" sz="3600" dirty="0">
              <a:latin typeface="+mn-lt"/>
            </a:endParaRPr>
          </a:p>
        </p:txBody>
      </p:sp>
    </p:spTree>
    <p:extLst>
      <p:ext uri="{BB962C8B-B14F-4D97-AF65-F5344CB8AC3E}">
        <p14:creationId xmlns:p14="http://schemas.microsoft.com/office/powerpoint/2010/main" val="2295426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a:buNone/>
            </a:pPr>
            <a:r>
              <a:rPr lang="en-US" dirty="0"/>
              <a:t>I sit on a man's back, choking him, and making him carry me, and yet assure myself and others that I am very sorry for him and wish to ease his lot by any means possible, except getting off his back. </a:t>
            </a:r>
          </a:p>
          <a:p>
            <a:pPr lvl="1"/>
            <a:r>
              <a:rPr lang="en-US" i="1" dirty="0" smtClean="0"/>
              <a:t>Leo Tolstoy, Writings </a:t>
            </a:r>
            <a:r>
              <a:rPr lang="en-US" i="1" dirty="0"/>
              <a:t>on Civil Disobedience and Nonviolence</a:t>
            </a:r>
            <a:r>
              <a:rPr lang="en-US" dirty="0"/>
              <a:t> (1886)</a:t>
            </a:r>
          </a:p>
          <a:p>
            <a:endParaRPr lang="en-US" dirty="0"/>
          </a:p>
        </p:txBody>
      </p:sp>
    </p:spTree>
    <p:extLst>
      <p:ext uri="{BB962C8B-B14F-4D97-AF65-F5344CB8AC3E}">
        <p14:creationId xmlns:p14="http://schemas.microsoft.com/office/powerpoint/2010/main" val="1788231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err="1" smtClean="0"/>
              <a:t>Learnings</a:t>
            </a:r>
            <a:r>
              <a:rPr lang="en-US" dirty="0" smtClean="0"/>
              <a:t>?</a:t>
            </a:r>
            <a:endParaRPr lang="en-US"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1319054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73562"/>
          </a:xfrm>
        </p:spPr>
        <p:txBody>
          <a:bodyPr>
            <a:normAutofit/>
          </a:bodyPr>
          <a:lstStyle/>
          <a:p>
            <a:pPr algn="l"/>
            <a:r>
              <a:rPr lang="en-US" sz="4000" dirty="0" smtClean="0">
                <a:latin typeface="+mn-lt"/>
              </a:rPr>
              <a:t>So does it ever make sense for grassroots groups to collaborate with institutional processes?</a:t>
            </a:r>
            <a:endParaRPr lang="en-US" sz="4000" dirty="0">
              <a:latin typeface="+mn-lt"/>
            </a:endParaRPr>
          </a:p>
        </p:txBody>
      </p:sp>
    </p:spTree>
    <p:extLst>
      <p:ext uri="{BB962C8B-B14F-4D97-AF65-F5344CB8AC3E}">
        <p14:creationId xmlns:p14="http://schemas.microsoft.com/office/powerpoint/2010/main" val="1491043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Potentially constructive intersections:</a:t>
            </a:r>
            <a:endParaRPr lang="en-US" dirty="0"/>
          </a:p>
        </p:txBody>
      </p:sp>
      <p:sp>
        <p:nvSpPr>
          <p:cNvPr id="3" name="Content Placeholder 2"/>
          <p:cNvSpPr>
            <a:spLocks noGrp="1"/>
          </p:cNvSpPr>
          <p:nvPr>
            <p:ph sz="quarter" idx="1"/>
          </p:nvPr>
        </p:nvSpPr>
        <p:spPr/>
        <p:txBody>
          <a:bodyPr>
            <a:normAutofit/>
          </a:bodyPr>
          <a:lstStyle/>
          <a:p>
            <a:r>
              <a:rPr lang="en-US" dirty="0" smtClean="0"/>
              <a:t>When there are ‘genuinely non-conservative parties and independent grassroots groups. (Souza)</a:t>
            </a:r>
          </a:p>
          <a:p>
            <a:r>
              <a:rPr lang="en-US" dirty="0" smtClean="0"/>
              <a:t>When resident groups have the resources they need to have clout in the process (</a:t>
            </a:r>
            <a:r>
              <a:rPr lang="en-US" dirty="0" err="1" smtClean="0"/>
              <a:t>eg</a:t>
            </a:r>
            <a:r>
              <a:rPr lang="en-US" dirty="0" smtClean="0"/>
              <a:t>. hired organizers, lawyers, etc.). (</a:t>
            </a:r>
            <a:r>
              <a:rPr lang="en-US" dirty="0" err="1" smtClean="0"/>
              <a:t>Arnstein</a:t>
            </a:r>
            <a:r>
              <a:rPr lang="en-US" dirty="0" smtClean="0"/>
              <a:t>)</a:t>
            </a:r>
          </a:p>
          <a:p>
            <a:r>
              <a:rPr lang="en-US" dirty="0" smtClean="0"/>
              <a:t>When people want to learn about processes so they can take independent action, subvert processes, resist processes. (Souza, </a:t>
            </a:r>
            <a:r>
              <a:rPr lang="en-US" dirty="0" err="1" smtClean="0"/>
              <a:t>Olesen</a:t>
            </a:r>
            <a:r>
              <a:rPr lang="en-US" dirty="0" smtClean="0"/>
              <a:t>)</a:t>
            </a:r>
            <a:endParaRPr lang="en-US" dirty="0"/>
          </a:p>
        </p:txBody>
      </p:sp>
    </p:spTree>
    <p:extLst>
      <p:ext uri="{BB962C8B-B14F-4D97-AF65-F5344CB8AC3E}">
        <p14:creationId xmlns:p14="http://schemas.microsoft.com/office/powerpoint/2010/main" val="221410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Ladder of Citizen Participation</a:t>
            </a:r>
            <a:endParaRPr lang="en-US" dirty="0"/>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857507" y="1600200"/>
            <a:ext cx="3663936" cy="4495800"/>
          </a:xfrm>
        </p:spPr>
      </p:pic>
      <p:sp>
        <p:nvSpPr>
          <p:cNvPr id="5" name="Title 1"/>
          <p:cNvSpPr txBox="1">
            <a:spLocks/>
          </p:cNvSpPr>
          <p:nvPr/>
        </p:nvSpPr>
        <p:spPr>
          <a:xfrm>
            <a:off x="1219200" y="990600"/>
            <a:ext cx="7620000" cy="228600"/>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chemeClr val="bg1">
                    <a:lumMod val="50000"/>
                  </a:schemeClr>
                </a:solidFill>
              </a:rPr>
              <a:t>Sherry </a:t>
            </a:r>
            <a:r>
              <a:rPr lang="en-US" dirty="0" err="1" smtClean="0">
                <a:solidFill>
                  <a:schemeClr val="bg1">
                    <a:lumMod val="50000"/>
                  </a:schemeClr>
                </a:solidFill>
              </a:rPr>
              <a:t>Arnstein</a:t>
            </a:r>
            <a:r>
              <a:rPr lang="en-US" dirty="0" smtClean="0">
                <a:solidFill>
                  <a:schemeClr val="bg1">
                    <a:lumMod val="50000"/>
                  </a:schemeClr>
                </a:solidFill>
              </a:rPr>
              <a:t>, 1968 </a:t>
            </a:r>
            <a:r>
              <a:rPr lang="en-US" dirty="0" smtClean="0">
                <a:solidFill>
                  <a:srgbClr val="FFC000"/>
                </a:solidFill>
              </a:rPr>
              <a:t>[Arrows inserted by us!]</a:t>
            </a:r>
            <a:endParaRPr lang="en-US" dirty="0">
              <a:solidFill>
                <a:srgbClr val="FFC000"/>
              </a:solidFill>
            </a:endParaRPr>
          </a:p>
        </p:txBody>
      </p:sp>
      <p:sp>
        <p:nvSpPr>
          <p:cNvPr id="8" name="Right Arrow 7"/>
          <p:cNvSpPr/>
          <p:nvPr/>
        </p:nvSpPr>
        <p:spPr>
          <a:xfrm>
            <a:off x="1905000" y="42672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1907309" y="19050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4625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Tips that are not tips</a:t>
            </a:r>
            <a:endParaRPr lang="en-US" dirty="0"/>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4000275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828800"/>
            <a:ext cx="8229600" cy="4419600"/>
          </a:xfrm>
        </p:spPr>
        <p:txBody>
          <a:bodyPr>
            <a:normAutofit/>
          </a:bodyPr>
          <a:lstStyle/>
          <a:p>
            <a:pPr marL="0" indent="0">
              <a:buNone/>
            </a:pPr>
            <a:r>
              <a:rPr lang="en-US" dirty="0" smtClean="0"/>
              <a:t>So… What can organizations that want to collaborate, that are mandated to collaborate, that feel they should collaborate, do?</a:t>
            </a:r>
          </a:p>
        </p:txBody>
      </p:sp>
    </p:spTree>
    <p:extLst>
      <p:ext uri="{BB962C8B-B14F-4D97-AF65-F5344CB8AC3E}">
        <p14:creationId xmlns:p14="http://schemas.microsoft.com/office/powerpoint/2010/main" val="260433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a:t>
            </a:r>
            <a:endParaRPr lang="en-US" dirty="0"/>
          </a:p>
        </p:txBody>
      </p:sp>
      <p:sp>
        <p:nvSpPr>
          <p:cNvPr id="3" name="Content Placeholder 2"/>
          <p:cNvSpPr>
            <a:spLocks noGrp="1"/>
          </p:cNvSpPr>
          <p:nvPr>
            <p:ph sz="quarter" idx="1"/>
          </p:nvPr>
        </p:nvSpPr>
        <p:spPr/>
        <p:txBody>
          <a:bodyPr>
            <a:normAutofit/>
          </a:bodyPr>
          <a:lstStyle/>
          <a:p>
            <a:pPr marL="0" indent="0">
              <a:buNone/>
            </a:pPr>
            <a:r>
              <a:rPr lang="en-US" b="1" dirty="0"/>
              <a:t>Be </a:t>
            </a:r>
            <a:r>
              <a:rPr lang="en-US" b="1" dirty="0" smtClean="0"/>
              <a:t>clear </a:t>
            </a:r>
            <a:r>
              <a:rPr lang="en-US" b="1" dirty="0"/>
              <a:t>about you/your </a:t>
            </a:r>
            <a:r>
              <a:rPr lang="en-US" b="1" dirty="0" smtClean="0"/>
              <a:t>organization’s </a:t>
            </a:r>
            <a:r>
              <a:rPr lang="en-US" b="1" dirty="0"/>
              <a:t>motivations, </a:t>
            </a:r>
            <a:r>
              <a:rPr lang="en-US" b="1" dirty="0" smtClean="0"/>
              <a:t>intentions and limits. Unpack the </a:t>
            </a:r>
            <a:r>
              <a:rPr lang="en-US" b="1" dirty="0"/>
              <a:t>point of the exercise</a:t>
            </a:r>
            <a:r>
              <a:rPr lang="en-US" dirty="0"/>
              <a:t>. </a:t>
            </a:r>
            <a:r>
              <a:rPr lang="en-US" dirty="0" smtClean="0"/>
              <a:t>It’s not always easy to see this at first. Take </a:t>
            </a:r>
            <a:r>
              <a:rPr lang="en-US" dirty="0"/>
              <a:t>time to reflect. Stop for </a:t>
            </a:r>
            <a:r>
              <a:rPr lang="en-US" dirty="0" smtClean="0"/>
              <a:t>second if you can </a:t>
            </a:r>
            <a:r>
              <a:rPr lang="en-US" dirty="0"/>
              <a:t>(even though many forces will </a:t>
            </a:r>
            <a:r>
              <a:rPr lang="en-US" dirty="0" smtClean="0"/>
              <a:t>often conspire </a:t>
            </a:r>
            <a:r>
              <a:rPr lang="en-US" dirty="0"/>
              <a:t>to stop you from stopping for a second).</a:t>
            </a:r>
          </a:p>
          <a:p>
            <a:endParaRPr lang="en-US" dirty="0"/>
          </a:p>
        </p:txBody>
      </p:sp>
    </p:spTree>
    <p:extLst>
      <p:ext uri="{BB962C8B-B14F-4D97-AF65-F5344CB8AC3E}">
        <p14:creationId xmlns:p14="http://schemas.microsoft.com/office/powerpoint/2010/main" val="3113098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Once you understand what you are actually doing and </a:t>
            </a:r>
            <a:r>
              <a:rPr lang="en-US" u="sng" dirty="0" smtClean="0"/>
              <a:t>who you are serving</a:t>
            </a:r>
            <a:r>
              <a:rPr lang="en-US" dirty="0" smtClean="0"/>
              <a:t> (</a:t>
            </a:r>
            <a:r>
              <a:rPr lang="en-US" dirty="0" err="1" smtClean="0"/>
              <a:t>eg</a:t>
            </a:r>
            <a:r>
              <a:rPr lang="en-US" dirty="0" smtClean="0"/>
              <a:t>. is your first allegiance to a funder, an organization, a management structure, etc. – or is the process genuinely able to consider and respond to input), </a:t>
            </a:r>
            <a:r>
              <a:rPr lang="en-US" b="1" dirty="0" smtClean="0"/>
              <a:t>communicate transparently about the process.</a:t>
            </a:r>
            <a:r>
              <a:rPr lang="en-US" dirty="0" smtClean="0"/>
              <a:t> If the process is not binding – if input from ‘stakeholders’ is to be treated as suggestions – make this clear. Are there resources on the table? Quantify them. People deserve to know what they/we are engaging in. </a:t>
            </a:r>
          </a:p>
        </p:txBody>
      </p:sp>
    </p:spTree>
    <p:extLst>
      <p:ext uri="{BB962C8B-B14F-4D97-AF65-F5344CB8AC3E}">
        <p14:creationId xmlns:p14="http://schemas.microsoft.com/office/powerpoint/2010/main" val="2134198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a:t>
            </a:r>
            <a:endParaRPr lang="en-US" dirty="0"/>
          </a:p>
        </p:txBody>
      </p:sp>
      <p:sp>
        <p:nvSpPr>
          <p:cNvPr id="3" name="Content Placeholder 2"/>
          <p:cNvSpPr>
            <a:spLocks noGrp="1"/>
          </p:cNvSpPr>
          <p:nvPr>
            <p:ph sz="quarter" idx="1"/>
          </p:nvPr>
        </p:nvSpPr>
        <p:spPr/>
        <p:txBody>
          <a:bodyPr>
            <a:normAutofit fontScale="70000" lnSpcReduction="20000"/>
          </a:bodyPr>
          <a:lstStyle/>
          <a:p>
            <a:pPr marL="0" indent="0">
              <a:buNone/>
            </a:pPr>
            <a:r>
              <a:rPr lang="en-US" dirty="0"/>
              <a:t>If you can do so without </a:t>
            </a:r>
            <a:r>
              <a:rPr lang="en-US" dirty="0" smtClean="0"/>
              <a:t>co-optation (</a:t>
            </a:r>
            <a:r>
              <a:rPr lang="en-US" dirty="0" err="1" smtClean="0"/>
              <a:t>eg</a:t>
            </a:r>
            <a:r>
              <a:rPr lang="en-US" dirty="0" smtClean="0"/>
              <a:t>. trying to control the agenda, sucking up people’s time into organizationally-defined projects, burdening them with excessive paperwork, etc.), offer </a:t>
            </a:r>
            <a:r>
              <a:rPr lang="en-US" b="1" dirty="0"/>
              <a:t>resource progressive grassroots </a:t>
            </a:r>
            <a:r>
              <a:rPr lang="en-US" b="1" dirty="0" smtClean="0"/>
              <a:t>groups</a:t>
            </a:r>
            <a:r>
              <a:rPr lang="en-US" dirty="0" smtClean="0"/>
              <a:t>: </a:t>
            </a:r>
          </a:p>
          <a:p>
            <a:pPr>
              <a:buFont typeface="Wingdings" panose="05000000000000000000" pitchFamily="2" charset="2"/>
              <a:buChar char="§"/>
            </a:pPr>
            <a:r>
              <a:rPr lang="en-US" dirty="0" smtClean="0"/>
              <a:t>Funds</a:t>
            </a:r>
          </a:p>
          <a:p>
            <a:pPr>
              <a:buFont typeface="Wingdings" panose="05000000000000000000" pitchFamily="2" charset="2"/>
              <a:buChar char="§"/>
            </a:pPr>
            <a:r>
              <a:rPr lang="en-US" dirty="0" smtClean="0"/>
              <a:t>Space</a:t>
            </a:r>
          </a:p>
          <a:p>
            <a:pPr>
              <a:buFont typeface="Wingdings" panose="05000000000000000000" pitchFamily="2" charset="2"/>
              <a:buChar char="§"/>
            </a:pPr>
            <a:r>
              <a:rPr lang="en-US" dirty="0" smtClean="0"/>
              <a:t>Healthy food</a:t>
            </a:r>
          </a:p>
          <a:p>
            <a:pPr>
              <a:buFont typeface="Wingdings" panose="05000000000000000000" pitchFamily="2" charset="2"/>
              <a:buChar char="§"/>
            </a:pPr>
            <a:r>
              <a:rPr lang="en-US" dirty="0"/>
              <a:t>C</a:t>
            </a:r>
            <a:r>
              <a:rPr lang="en-US" dirty="0" smtClean="0"/>
              <a:t>hild care</a:t>
            </a:r>
          </a:p>
          <a:p>
            <a:pPr>
              <a:buFont typeface="Wingdings" panose="05000000000000000000" pitchFamily="2" charset="2"/>
              <a:buChar char="§"/>
            </a:pPr>
            <a:r>
              <a:rPr lang="en-US" dirty="0" smtClean="0"/>
              <a:t>Facilitation supports</a:t>
            </a:r>
          </a:p>
          <a:p>
            <a:pPr>
              <a:buFont typeface="Wingdings" panose="05000000000000000000" pitchFamily="2" charset="2"/>
              <a:buChar char="§"/>
            </a:pPr>
            <a:r>
              <a:rPr lang="en-US" dirty="0"/>
              <a:t>T</a:t>
            </a:r>
            <a:r>
              <a:rPr lang="en-US" dirty="0" smtClean="0"/>
              <a:t>ransportation supports</a:t>
            </a:r>
          </a:p>
          <a:p>
            <a:pPr>
              <a:buFont typeface="Wingdings" panose="05000000000000000000" pitchFamily="2" charset="2"/>
              <a:buChar char="§"/>
            </a:pPr>
            <a:r>
              <a:rPr lang="en-US" dirty="0" smtClean="0"/>
              <a:t>Printing</a:t>
            </a:r>
          </a:p>
          <a:p>
            <a:pPr>
              <a:buFont typeface="Wingdings" panose="05000000000000000000" pitchFamily="2" charset="2"/>
              <a:buChar char="§"/>
            </a:pPr>
            <a:r>
              <a:rPr lang="en-US" dirty="0"/>
              <a:t>L</a:t>
            </a:r>
            <a:r>
              <a:rPr lang="en-US" dirty="0" smtClean="0"/>
              <a:t>egal services</a:t>
            </a:r>
          </a:p>
          <a:p>
            <a:pPr>
              <a:buFont typeface="Wingdings" panose="05000000000000000000" pitchFamily="2" charset="2"/>
              <a:buChar char="§"/>
            </a:pPr>
            <a:r>
              <a:rPr lang="en-US" dirty="0" smtClean="0"/>
              <a:t>Hoteling (providing desk, computer, phone, etc.)</a:t>
            </a:r>
          </a:p>
          <a:p>
            <a:pPr>
              <a:buFont typeface="Wingdings" panose="05000000000000000000" pitchFamily="2" charset="2"/>
              <a:buChar char="§"/>
            </a:pPr>
            <a:r>
              <a:rPr lang="en-US" dirty="0" smtClean="0"/>
              <a:t>Trusteeship (i.e. flowing funds)</a:t>
            </a:r>
            <a:endParaRPr lang="en-US" dirty="0"/>
          </a:p>
        </p:txBody>
      </p:sp>
    </p:spTree>
    <p:extLst>
      <p:ext uri="{BB962C8B-B14F-4D97-AF65-F5344CB8AC3E}">
        <p14:creationId xmlns:p14="http://schemas.microsoft.com/office/powerpoint/2010/main" val="3919949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a:buNone/>
            </a:pPr>
            <a:r>
              <a:rPr lang="en-US" dirty="0" smtClean="0"/>
              <a:t>None of these suggestions would be easy or even always safe to operationalize in many organizations.</a:t>
            </a:r>
          </a:p>
          <a:p>
            <a:pPr marL="0" indent="0">
              <a:buNone/>
            </a:pPr>
            <a:endParaRPr lang="en-US" dirty="0"/>
          </a:p>
          <a:p>
            <a:pPr marL="0" indent="0">
              <a:buNone/>
            </a:pPr>
            <a:r>
              <a:rPr lang="en-US" dirty="0" smtClean="0"/>
              <a:t>There are no easy answers to any of this…</a:t>
            </a:r>
            <a:br>
              <a:rPr lang="en-US" dirty="0" smtClean="0"/>
            </a:br>
            <a:r>
              <a:rPr lang="en-US" dirty="0" smtClean="0"/>
              <a:t/>
            </a:r>
            <a:br>
              <a:rPr lang="en-US" dirty="0" smtClean="0"/>
            </a:br>
            <a:r>
              <a:rPr lang="en-US" dirty="0" smtClean="0"/>
              <a:t>And, sometimes, trying to create protocols for and/or functionalize what are, essentially, creative and even subversive processes can drain them of their meaning. </a:t>
            </a:r>
          </a:p>
        </p:txBody>
      </p:sp>
    </p:spTree>
    <p:extLst>
      <p:ext uri="{BB962C8B-B14F-4D97-AF65-F5344CB8AC3E}">
        <p14:creationId xmlns:p14="http://schemas.microsoft.com/office/powerpoint/2010/main" val="3655668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marL="0" indent="0">
              <a:buNone/>
            </a:pPr>
            <a:r>
              <a:rPr lang="en-US" dirty="0" smtClean="0"/>
              <a:t>So maybe the best thing to do is starting talking about it together and see what happens. </a:t>
            </a:r>
          </a:p>
        </p:txBody>
      </p:sp>
    </p:spTree>
    <p:extLst>
      <p:ext uri="{BB962C8B-B14F-4D97-AF65-F5344CB8AC3E}">
        <p14:creationId xmlns:p14="http://schemas.microsoft.com/office/powerpoint/2010/main" val="17834887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1126</TotalTime>
  <Words>1825</Words>
  <Application>Microsoft Office PowerPoint</Application>
  <PresentationFormat>On-screen Show (4:3)</PresentationFormat>
  <Paragraphs>134</Paragraphs>
  <Slides>31</Slides>
  <Notes>20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Median</vt:lpstr>
      <vt:lpstr>Collaborating for health equity: what comes first?</vt:lpstr>
      <vt:lpstr>Disclosure of commercial support</vt:lpstr>
      <vt:lpstr>  We were asked by the World Health Organization to answer this question: What is the best way to bring different stakeholders together to collaborate for health equity in urban settings?</vt:lpstr>
      <vt:lpstr>Getting started</vt:lpstr>
      <vt:lpstr>PowerPoint Presentation</vt:lpstr>
      <vt:lpstr>Defining our question</vt:lpstr>
      <vt:lpstr>PowerPoint Presentation</vt:lpstr>
      <vt:lpstr>PowerPoint Presentation</vt:lpstr>
      <vt:lpstr>So we shifted from the: ‘how?’ (technical solutions)</vt:lpstr>
      <vt:lpstr>Doing the research</vt:lpstr>
      <vt:lpstr>PowerPoint Presentation</vt:lpstr>
      <vt:lpstr>PowerPoint Presentation</vt:lpstr>
      <vt:lpstr>We found one….</vt:lpstr>
      <vt:lpstr>Findings</vt:lpstr>
      <vt:lpstr>“Naga City People’s Council… concretizes the spirit of people’s participation and advances the principle of partnership in local governance by the local government.” (Naga City People’s Council website)</vt:lpstr>
      <vt:lpstr>But how did it happen?</vt:lpstr>
      <vt:lpstr>PowerPoint Presentation</vt:lpstr>
      <vt:lpstr>PowerPoint Presentation</vt:lpstr>
      <vt:lpstr>Right now, in cities around the world, people facing barriers to socio-economic equality are working to dismantle these same barriers. But instead of receiving help from powerful actors, they are often met with enormous resistance that ranges from violence to co-optation.</vt:lpstr>
      <vt:lpstr>PowerPoint Presentation</vt:lpstr>
      <vt:lpstr>Learnings?</vt:lpstr>
      <vt:lpstr>So does it ever make sense for grassroots groups to collaborate with institutional processes?</vt:lpstr>
      <vt:lpstr>Potentially constructive intersections:</vt:lpstr>
      <vt:lpstr>Ladder of Citizen Participation</vt:lpstr>
      <vt:lpstr>Tips that are not tips</vt:lpstr>
      <vt:lpstr>PowerPoint Presentation</vt:lpstr>
      <vt:lpstr>#1</vt:lpstr>
      <vt:lpstr>#2</vt:lpstr>
      <vt:lpstr>#3</vt:lpstr>
      <vt:lpstr>PowerPoint Presentation</vt:lpstr>
      <vt:lpstr>PowerPoint Presentation</vt:lpstr>
    </vt:vector>
  </TitlesOfParts>
  <Company>St. Michael's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bring people together to work towards health equity in urban settings?</dc:title>
  <dc:creator>Amy Katz</dc:creator>
  <cp:lastModifiedBy>John Boggan</cp:lastModifiedBy>
  <cp:revision>33</cp:revision>
  <dcterms:created xsi:type="dcterms:W3CDTF">2015-05-28T15:44:00Z</dcterms:created>
  <dcterms:modified xsi:type="dcterms:W3CDTF">2015-05-28T16:39:36Z</dcterms:modified>
</cp:coreProperties>
</file>